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58" r:id="rId4"/>
    <p:sldId id="271" r:id="rId5"/>
    <p:sldId id="365" r:id="rId6"/>
    <p:sldId id="357" r:id="rId7"/>
    <p:sldId id="366" r:id="rId8"/>
    <p:sldId id="367" r:id="rId9"/>
    <p:sldId id="368" r:id="rId10"/>
    <p:sldId id="369" r:id="rId11"/>
    <p:sldId id="370" r:id="rId12"/>
    <p:sldId id="343" r:id="rId13"/>
    <p:sldId id="354" r:id="rId14"/>
    <p:sldId id="371" r:id="rId15"/>
    <p:sldId id="372" r:id="rId16"/>
    <p:sldId id="359" r:id="rId17"/>
    <p:sldId id="373" r:id="rId18"/>
    <p:sldId id="363" r:id="rId19"/>
    <p:sldId id="355" r:id="rId20"/>
    <p:sldId id="360" r:id="rId21"/>
    <p:sldId id="364" r:id="rId22"/>
    <p:sldId id="361" r:id="rId23"/>
    <p:sldId id="362" r:id="rId24"/>
    <p:sldId id="270" r:id="rId25"/>
  </p:sldIdLst>
  <p:sldSz cx="18288000" cy="10287000"/>
  <p:notesSz cx="6950075" cy="9236075"/>
  <p:embeddedFontLst>
    <p:embeddedFont>
      <p:font typeface="Arabic Typesetting" panose="03020402040406030203" pitchFamily="66" charset="-78"/>
      <p:regular r:id="rId27"/>
    </p:embeddedFont>
    <p:embeddedFont>
      <p:font typeface="Calibri" panose="020F0502020204030204" pitchFamily="34" charset="0"/>
      <p:regular r:id="rId28"/>
      <p:bold r:id="rId29"/>
      <p:italic r:id="rId30"/>
      <p:boldItalic r:id="rId31"/>
    </p:embeddedFont>
    <p:embeddedFont>
      <p:font typeface="Gill Sans MT" panose="020B0502020104020203" pitchFamily="34" charset="0"/>
      <p:regular r:id="rId32"/>
      <p:bold r:id="rId33"/>
      <p:italic r:id="rId34"/>
      <p:boldItalic r:id="rId35"/>
    </p:embeddedFont>
    <p:embeddedFont>
      <p:font typeface="Poppins Bold" panose="020B0604020202020204" charset="0"/>
      <p:regular r:id="rId36"/>
    </p:embeddedFont>
    <p:embeddedFont>
      <p:font typeface="Simplified Arabic" panose="02020603050405020304" pitchFamily="18" charset="-78"/>
      <p:regular r:id="rId37"/>
      <p:bold r:id="rId38"/>
    </p:embeddedFont>
    <p:embeddedFont>
      <p:font typeface="Traditional Arabic" panose="02020603050405020304" pitchFamily="18" charset="-78"/>
      <p:regular r:id="rId39"/>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94626" autoAdjust="0"/>
  </p:normalViewPr>
  <p:slideViewPr>
    <p:cSldViewPr>
      <p:cViewPr varScale="1">
        <p:scale>
          <a:sx n="53" d="100"/>
          <a:sy n="53" d="100"/>
        </p:scale>
        <p:origin x="29"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1C76C-3862-4A86-9D62-5F18D68D7DE8}" type="doc">
      <dgm:prSet loTypeId="urn:microsoft.com/office/officeart/2005/8/layout/pyramid2" loCatId="list" qsTypeId="urn:microsoft.com/office/officeart/2005/8/quickstyle/simple1" qsCatId="simple" csTypeId="urn:microsoft.com/office/officeart/2005/8/colors/accent1_2" csCatId="accent1" phldr="1"/>
      <dgm:spPr/>
    </dgm:pt>
    <dgm:pt modelId="{475CF031-C123-465C-99FD-C34255835B5E}">
      <dgm:prSet phldrT="[نص]"/>
      <dgm:spPr>
        <a:solidFill>
          <a:schemeClr val="accent2">
            <a:alpha val="90000"/>
          </a:schemeClr>
        </a:solidFill>
      </dgm:spPr>
      <dgm:t>
        <a:bodyPr/>
        <a:lstStyle/>
        <a:p>
          <a:pPr rtl="1"/>
          <a:r>
            <a:rPr lang="ar-IQ" b="1" dirty="0">
              <a:effectLst/>
              <a:latin typeface="Calibri" panose="020F0502020204030204" pitchFamily="34" charset="0"/>
              <a:ea typeface="Calibri" panose="020F0502020204030204" pitchFamily="34" charset="0"/>
              <a:cs typeface="PT Bold Heading" panose="02010400000000000000" pitchFamily="2" charset="-78"/>
            </a:rPr>
            <a:t>مهارات العضلات الدقيقة – مهارات العضلات الكبيرة </a:t>
          </a:r>
          <a:endParaRPr lang="ar-IQ" dirty="0"/>
        </a:p>
      </dgm:t>
    </dgm:pt>
    <dgm:pt modelId="{41FCAE71-6092-456D-BE39-14C1B3D64FAD}" type="parTrans" cxnId="{D0884612-DC35-4E7B-899F-F7DF47AE00D5}">
      <dgm:prSet/>
      <dgm:spPr/>
      <dgm:t>
        <a:bodyPr/>
        <a:lstStyle/>
        <a:p>
          <a:pPr rtl="1"/>
          <a:endParaRPr lang="ar-IQ"/>
        </a:p>
      </dgm:t>
    </dgm:pt>
    <dgm:pt modelId="{7DC4D65F-C23C-44C4-BB9E-36ECCA04A36C}" type="sibTrans" cxnId="{D0884612-DC35-4E7B-899F-F7DF47AE00D5}">
      <dgm:prSet/>
      <dgm:spPr/>
      <dgm:t>
        <a:bodyPr/>
        <a:lstStyle/>
        <a:p>
          <a:pPr rtl="1"/>
          <a:endParaRPr lang="ar-IQ"/>
        </a:p>
      </dgm:t>
    </dgm:pt>
    <dgm:pt modelId="{3FA77F80-A156-40F9-A570-95C8373682B5}">
      <dgm:prSet phldrT="[نص]"/>
      <dgm:spPr>
        <a:solidFill>
          <a:schemeClr val="tx2">
            <a:lumMod val="40000"/>
            <a:lumOff val="60000"/>
            <a:alpha val="90000"/>
          </a:schemeClr>
        </a:solidFill>
      </dgm:spPr>
      <dgm:t>
        <a:bodyPr/>
        <a:lstStyle/>
        <a:p>
          <a:pPr rtl="1"/>
          <a:r>
            <a:rPr lang="ar-IQ" b="1" dirty="0">
              <a:effectLst/>
              <a:latin typeface="Calibri" panose="020F0502020204030204" pitchFamily="34" charset="0"/>
              <a:ea typeface="Calibri" panose="020F0502020204030204" pitchFamily="34" charset="0"/>
              <a:cs typeface="PT Bold Heading" panose="02010400000000000000" pitchFamily="2" charset="-78"/>
            </a:rPr>
            <a:t>مهارات مغلقة – مهارات مفتوحة</a:t>
          </a:r>
          <a:endParaRPr lang="ar-IQ" dirty="0"/>
        </a:p>
      </dgm:t>
    </dgm:pt>
    <dgm:pt modelId="{729EAB94-B798-4676-8735-B51836B30D35}" type="parTrans" cxnId="{FBA9B58A-6AE2-4CAD-9647-85768F29A980}">
      <dgm:prSet/>
      <dgm:spPr/>
      <dgm:t>
        <a:bodyPr/>
        <a:lstStyle/>
        <a:p>
          <a:pPr rtl="1"/>
          <a:endParaRPr lang="ar-IQ"/>
        </a:p>
      </dgm:t>
    </dgm:pt>
    <dgm:pt modelId="{E47474CE-529A-4ADB-A6BD-DDD8C74A438B}" type="sibTrans" cxnId="{FBA9B58A-6AE2-4CAD-9647-85768F29A980}">
      <dgm:prSet/>
      <dgm:spPr/>
      <dgm:t>
        <a:bodyPr/>
        <a:lstStyle/>
        <a:p>
          <a:pPr rtl="1"/>
          <a:endParaRPr lang="ar-IQ"/>
        </a:p>
      </dgm:t>
    </dgm:pt>
    <dgm:pt modelId="{97BB9660-3602-4092-AEF4-EF7775E67C1A}">
      <dgm:prSet/>
      <dgm:spPr>
        <a:solidFill>
          <a:srgbClr val="FFFF00">
            <a:alpha val="90000"/>
          </a:srgbClr>
        </a:solidFill>
      </dgm:spPr>
      <dgm:t>
        <a:bodyPr/>
        <a:lstStyle/>
        <a:p>
          <a:pPr rtl="1"/>
          <a:r>
            <a:rPr lang="ar-IQ" b="1" dirty="0">
              <a:effectLst/>
              <a:latin typeface="Calibri" panose="020F0502020204030204" pitchFamily="34" charset="0"/>
              <a:ea typeface="Calibri" panose="020F0502020204030204" pitchFamily="34" charset="0"/>
              <a:cs typeface="PT Bold Heading" panose="02010400000000000000" pitchFamily="2" charset="-78"/>
            </a:rPr>
            <a:t>مهارات مستمرة - مهارات متماسكة - مهارات متقطعة </a:t>
          </a:r>
          <a:endParaRPr lang="ar-IQ" dirty="0"/>
        </a:p>
      </dgm:t>
    </dgm:pt>
    <dgm:pt modelId="{2ED5DC87-DB8D-4D51-A028-3134120E5718}" type="parTrans" cxnId="{520F9969-836D-4ACB-887F-C45BA5FA1336}">
      <dgm:prSet/>
      <dgm:spPr/>
      <dgm:t>
        <a:bodyPr/>
        <a:lstStyle/>
        <a:p>
          <a:pPr rtl="1"/>
          <a:endParaRPr lang="ar-IQ"/>
        </a:p>
      </dgm:t>
    </dgm:pt>
    <dgm:pt modelId="{4BE5BF9D-17B7-4B7B-ADA2-692B5C84BBB3}" type="sibTrans" cxnId="{520F9969-836D-4ACB-887F-C45BA5FA1336}">
      <dgm:prSet/>
      <dgm:spPr/>
      <dgm:t>
        <a:bodyPr/>
        <a:lstStyle/>
        <a:p>
          <a:pPr rtl="1"/>
          <a:endParaRPr lang="ar-IQ"/>
        </a:p>
      </dgm:t>
    </dgm:pt>
    <dgm:pt modelId="{D5C2EF53-CADA-4FF8-914B-38A524417D76}">
      <dgm:prSet/>
      <dgm:spPr>
        <a:solidFill>
          <a:srgbClr val="92D050">
            <a:alpha val="90000"/>
          </a:srgbClr>
        </a:solidFill>
      </dgm:spPr>
      <dgm:t>
        <a:bodyPr/>
        <a:lstStyle/>
        <a:p>
          <a:pPr rtl="1"/>
          <a:r>
            <a:rPr lang="ar-IQ" b="1" dirty="0">
              <a:effectLst/>
              <a:latin typeface="Calibri" panose="020F0502020204030204" pitchFamily="34" charset="0"/>
              <a:ea typeface="Calibri" panose="020F0502020204030204" pitchFamily="34" charset="0"/>
              <a:cs typeface="PT Bold Heading" panose="02010400000000000000" pitchFamily="2" charset="-78"/>
            </a:rPr>
            <a:t>مهارات السيطرة الذاتية – مهارات السيطرة الخارجية </a:t>
          </a:r>
          <a:endParaRPr lang="ar-IQ" dirty="0"/>
        </a:p>
      </dgm:t>
    </dgm:pt>
    <dgm:pt modelId="{35BF3FDE-A953-4D5E-8E26-9ED6CB66B252}" type="parTrans" cxnId="{A59994CF-1A98-49AB-B915-04457DB70B81}">
      <dgm:prSet/>
      <dgm:spPr/>
      <dgm:t>
        <a:bodyPr/>
        <a:lstStyle/>
        <a:p>
          <a:pPr rtl="1"/>
          <a:endParaRPr lang="ar-IQ"/>
        </a:p>
      </dgm:t>
    </dgm:pt>
    <dgm:pt modelId="{1A59B169-A097-4712-A099-30465C56F817}" type="sibTrans" cxnId="{A59994CF-1A98-49AB-B915-04457DB70B81}">
      <dgm:prSet/>
      <dgm:spPr/>
      <dgm:t>
        <a:bodyPr/>
        <a:lstStyle/>
        <a:p>
          <a:pPr rtl="1"/>
          <a:endParaRPr lang="ar-IQ"/>
        </a:p>
      </dgm:t>
    </dgm:pt>
    <dgm:pt modelId="{0641C292-5E0A-493C-929F-2F27458F3644}" type="pres">
      <dgm:prSet presAssocID="{98F1C76C-3862-4A86-9D62-5F18D68D7DE8}" presName="compositeShape" presStyleCnt="0">
        <dgm:presLayoutVars>
          <dgm:dir/>
          <dgm:resizeHandles/>
        </dgm:presLayoutVars>
      </dgm:prSet>
      <dgm:spPr/>
    </dgm:pt>
    <dgm:pt modelId="{4CA22D78-EBBC-4CD5-8475-D9533DB24E7E}" type="pres">
      <dgm:prSet presAssocID="{98F1C76C-3862-4A86-9D62-5F18D68D7DE8}" presName="pyramid" presStyleLbl="node1" presStyleIdx="0" presStyleCnt="1"/>
      <dgm:spPr>
        <a:solidFill>
          <a:schemeClr val="accent6">
            <a:lumMod val="40000"/>
            <a:lumOff val="60000"/>
          </a:schemeClr>
        </a:solidFill>
      </dgm:spPr>
    </dgm:pt>
    <dgm:pt modelId="{EAFB394F-159D-4A9D-85AB-5BFC80336C54}" type="pres">
      <dgm:prSet presAssocID="{98F1C76C-3862-4A86-9D62-5F18D68D7DE8}" presName="theList" presStyleCnt="0"/>
      <dgm:spPr/>
    </dgm:pt>
    <dgm:pt modelId="{A0532A00-4F33-48A3-BC27-58535EC8585A}" type="pres">
      <dgm:prSet presAssocID="{475CF031-C123-465C-99FD-C34255835B5E}" presName="aNode" presStyleLbl="fgAcc1" presStyleIdx="0" presStyleCnt="4" custScaleX="225680" custLinFactNeighborX="57" custLinFactNeighborY="-3442">
        <dgm:presLayoutVars>
          <dgm:bulletEnabled val="1"/>
        </dgm:presLayoutVars>
      </dgm:prSet>
      <dgm:spPr/>
    </dgm:pt>
    <dgm:pt modelId="{D0819D39-6852-4170-98F5-7B79C3F1AA77}" type="pres">
      <dgm:prSet presAssocID="{475CF031-C123-465C-99FD-C34255835B5E}" presName="aSpace" presStyleCnt="0"/>
      <dgm:spPr/>
    </dgm:pt>
    <dgm:pt modelId="{EAA236E5-4CEC-4A30-9400-1B0D3836A787}" type="pres">
      <dgm:prSet presAssocID="{97BB9660-3602-4092-AEF4-EF7775E67C1A}" presName="aNode" presStyleLbl="fgAcc1" presStyleIdx="1" presStyleCnt="4" custScaleX="261462">
        <dgm:presLayoutVars>
          <dgm:bulletEnabled val="1"/>
        </dgm:presLayoutVars>
      </dgm:prSet>
      <dgm:spPr/>
    </dgm:pt>
    <dgm:pt modelId="{0DD56480-FC80-4246-A7B1-E13419083892}" type="pres">
      <dgm:prSet presAssocID="{97BB9660-3602-4092-AEF4-EF7775E67C1A}" presName="aSpace" presStyleCnt="0"/>
      <dgm:spPr/>
    </dgm:pt>
    <dgm:pt modelId="{34D2F08C-5B88-4F1B-89ED-DA04CA22FB8E}" type="pres">
      <dgm:prSet presAssocID="{D5C2EF53-CADA-4FF8-914B-38A524417D76}" presName="aNode" presStyleLbl="fgAcc1" presStyleIdx="2" presStyleCnt="4" custScaleX="294680">
        <dgm:presLayoutVars>
          <dgm:bulletEnabled val="1"/>
        </dgm:presLayoutVars>
      </dgm:prSet>
      <dgm:spPr/>
    </dgm:pt>
    <dgm:pt modelId="{9F4A49F2-B50B-43A3-8CBC-E1CFA04171DA}" type="pres">
      <dgm:prSet presAssocID="{D5C2EF53-CADA-4FF8-914B-38A524417D76}" presName="aSpace" presStyleCnt="0"/>
      <dgm:spPr/>
    </dgm:pt>
    <dgm:pt modelId="{D68B2B56-0206-4BD6-AA83-940E9D10D25F}" type="pres">
      <dgm:prSet presAssocID="{3FA77F80-A156-40F9-A570-95C8373682B5}" presName="aNode" presStyleLbl="fgAcc1" presStyleIdx="3" presStyleCnt="4" custScaleX="340604">
        <dgm:presLayoutVars>
          <dgm:bulletEnabled val="1"/>
        </dgm:presLayoutVars>
      </dgm:prSet>
      <dgm:spPr/>
    </dgm:pt>
    <dgm:pt modelId="{1CE615C5-402A-4EA8-B0E1-554E84A1EEF3}" type="pres">
      <dgm:prSet presAssocID="{3FA77F80-A156-40F9-A570-95C8373682B5}" presName="aSpace" presStyleCnt="0"/>
      <dgm:spPr/>
    </dgm:pt>
  </dgm:ptLst>
  <dgm:cxnLst>
    <dgm:cxn modelId="{93540404-5B90-4CEB-8045-80DD631ECB62}" type="presOf" srcId="{3FA77F80-A156-40F9-A570-95C8373682B5}" destId="{D68B2B56-0206-4BD6-AA83-940E9D10D25F}" srcOrd="0" destOrd="0" presId="urn:microsoft.com/office/officeart/2005/8/layout/pyramid2"/>
    <dgm:cxn modelId="{D0884612-DC35-4E7B-899F-F7DF47AE00D5}" srcId="{98F1C76C-3862-4A86-9D62-5F18D68D7DE8}" destId="{475CF031-C123-465C-99FD-C34255835B5E}" srcOrd="0" destOrd="0" parTransId="{41FCAE71-6092-456D-BE39-14C1B3D64FAD}" sibTransId="{7DC4D65F-C23C-44C4-BB9E-36ECCA04A36C}"/>
    <dgm:cxn modelId="{5803D83F-1AC1-46CB-8129-F071423AE915}" type="presOf" srcId="{475CF031-C123-465C-99FD-C34255835B5E}" destId="{A0532A00-4F33-48A3-BC27-58535EC8585A}" srcOrd="0" destOrd="0" presId="urn:microsoft.com/office/officeart/2005/8/layout/pyramid2"/>
    <dgm:cxn modelId="{520F9969-836D-4ACB-887F-C45BA5FA1336}" srcId="{98F1C76C-3862-4A86-9D62-5F18D68D7DE8}" destId="{97BB9660-3602-4092-AEF4-EF7775E67C1A}" srcOrd="1" destOrd="0" parTransId="{2ED5DC87-DB8D-4D51-A028-3134120E5718}" sibTransId="{4BE5BF9D-17B7-4B7B-ADA2-692B5C84BBB3}"/>
    <dgm:cxn modelId="{FBA9B58A-6AE2-4CAD-9647-85768F29A980}" srcId="{98F1C76C-3862-4A86-9D62-5F18D68D7DE8}" destId="{3FA77F80-A156-40F9-A570-95C8373682B5}" srcOrd="3" destOrd="0" parTransId="{729EAB94-B798-4676-8735-B51836B30D35}" sibTransId="{E47474CE-529A-4ADB-A6BD-DDD8C74A438B}"/>
    <dgm:cxn modelId="{BB76DF96-F786-4BEF-BA01-4EE4D276FE27}" type="presOf" srcId="{98F1C76C-3862-4A86-9D62-5F18D68D7DE8}" destId="{0641C292-5E0A-493C-929F-2F27458F3644}" srcOrd="0" destOrd="0" presId="urn:microsoft.com/office/officeart/2005/8/layout/pyramid2"/>
    <dgm:cxn modelId="{A59994CF-1A98-49AB-B915-04457DB70B81}" srcId="{98F1C76C-3862-4A86-9D62-5F18D68D7DE8}" destId="{D5C2EF53-CADA-4FF8-914B-38A524417D76}" srcOrd="2" destOrd="0" parTransId="{35BF3FDE-A953-4D5E-8E26-9ED6CB66B252}" sibTransId="{1A59B169-A097-4712-A099-30465C56F817}"/>
    <dgm:cxn modelId="{36E28DEF-1F88-407A-95C8-CB7B5D9AB1CD}" type="presOf" srcId="{97BB9660-3602-4092-AEF4-EF7775E67C1A}" destId="{EAA236E5-4CEC-4A30-9400-1B0D3836A787}" srcOrd="0" destOrd="0" presId="urn:microsoft.com/office/officeart/2005/8/layout/pyramid2"/>
    <dgm:cxn modelId="{2881A7FB-595A-4EFF-96E5-2078956864AF}" type="presOf" srcId="{D5C2EF53-CADA-4FF8-914B-38A524417D76}" destId="{34D2F08C-5B88-4F1B-89ED-DA04CA22FB8E}" srcOrd="0" destOrd="0" presId="urn:microsoft.com/office/officeart/2005/8/layout/pyramid2"/>
    <dgm:cxn modelId="{3081AC55-EA1F-43FC-BD2B-8FDAAC53AF32}" type="presParOf" srcId="{0641C292-5E0A-493C-929F-2F27458F3644}" destId="{4CA22D78-EBBC-4CD5-8475-D9533DB24E7E}" srcOrd="0" destOrd="0" presId="urn:microsoft.com/office/officeart/2005/8/layout/pyramid2"/>
    <dgm:cxn modelId="{1680C0FD-E4EA-4756-A0CE-A8EC32A171C6}" type="presParOf" srcId="{0641C292-5E0A-493C-929F-2F27458F3644}" destId="{EAFB394F-159D-4A9D-85AB-5BFC80336C54}" srcOrd="1" destOrd="0" presId="urn:microsoft.com/office/officeart/2005/8/layout/pyramid2"/>
    <dgm:cxn modelId="{701D7A72-BF2C-40D1-86E5-6A7E161CBA18}" type="presParOf" srcId="{EAFB394F-159D-4A9D-85AB-5BFC80336C54}" destId="{A0532A00-4F33-48A3-BC27-58535EC8585A}" srcOrd="0" destOrd="0" presId="urn:microsoft.com/office/officeart/2005/8/layout/pyramid2"/>
    <dgm:cxn modelId="{80F8D5A0-3768-4C11-8036-C354DBFAE677}" type="presParOf" srcId="{EAFB394F-159D-4A9D-85AB-5BFC80336C54}" destId="{D0819D39-6852-4170-98F5-7B79C3F1AA77}" srcOrd="1" destOrd="0" presId="urn:microsoft.com/office/officeart/2005/8/layout/pyramid2"/>
    <dgm:cxn modelId="{1C19742B-BDB3-4774-8403-F5AB08FF1337}" type="presParOf" srcId="{EAFB394F-159D-4A9D-85AB-5BFC80336C54}" destId="{EAA236E5-4CEC-4A30-9400-1B0D3836A787}" srcOrd="2" destOrd="0" presId="urn:microsoft.com/office/officeart/2005/8/layout/pyramid2"/>
    <dgm:cxn modelId="{7A9F290D-76AD-4006-9E8C-A05D203AF011}" type="presParOf" srcId="{EAFB394F-159D-4A9D-85AB-5BFC80336C54}" destId="{0DD56480-FC80-4246-A7B1-E13419083892}" srcOrd="3" destOrd="0" presId="urn:microsoft.com/office/officeart/2005/8/layout/pyramid2"/>
    <dgm:cxn modelId="{07702F0C-88E2-47FF-8998-CACF4AB049B4}" type="presParOf" srcId="{EAFB394F-159D-4A9D-85AB-5BFC80336C54}" destId="{34D2F08C-5B88-4F1B-89ED-DA04CA22FB8E}" srcOrd="4" destOrd="0" presId="urn:microsoft.com/office/officeart/2005/8/layout/pyramid2"/>
    <dgm:cxn modelId="{B7BA5659-2932-4764-AAAA-B9A2F3732232}" type="presParOf" srcId="{EAFB394F-159D-4A9D-85AB-5BFC80336C54}" destId="{9F4A49F2-B50B-43A3-8CBC-E1CFA04171DA}" srcOrd="5" destOrd="0" presId="urn:microsoft.com/office/officeart/2005/8/layout/pyramid2"/>
    <dgm:cxn modelId="{BD84BC35-D23E-4E32-B879-0EDECA7B134F}" type="presParOf" srcId="{EAFB394F-159D-4A9D-85AB-5BFC80336C54}" destId="{D68B2B56-0206-4BD6-AA83-940E9D10D25F}" srcOrd="6" destOrd="0" presId="urn:microsoft.com/office/officeart/2005/8/layout/pyramid2"/>
    <dgm:cxn modelId="{3047444A-35E4-4A61-863C-84C14C06C1F0}" type="presParOf" srcId="{EAFB394F-159D-4A9D-85AB-5BFC80336C54}" destId="{1CE615C5-402A-4EA8-B0E1-554E84A1EEF3}" srcOrd="7" destOrd="0" presId="urn:microsoft.com/office/officeart/2005/8/layout/pyramid2"/>
  </dgm:cxnLst>
  <dgm:bg>
    <a:solidFill>
      <a:schemeClr val="accent1">
        <a:lumMod val="40000"/>
        <a:lumOff val="6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22D78-EBBC-4CD5-8475-D9533DB24E7E}">
      <dsp:nvSpPr>
        <dsp:cNvPr id="0" name=""/>
        <dsp:cNvSpPr/>
      </dsp:nvSpPr>
      <dsp:spPr>
        <a:xfrm>
          <a:off x="3398522" y="0"/>
          <a:ext cx="6964214" cy="6964214"/>
        </a:xfrm>
        <a:prstGeom prst="triangle">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532A00-4F33-48A3-BC27-58535EC8585A}">
      <dsp:nvSpPr>
        <dsp:cNvPr id="0" name=""/>
        <dsp:cNvSpPr/>
      </dsp:nvSpPr>
      <dsp:spPr>
        <a:xfrm>
          <a:off x="4038606" y="691775"/>
          <a:ext cx="10215944" cy="1237780"/>
        </a:xfrm>
        <a:prstGeom prst="roundRect">
          <a:avLst/>
        </a:prstGeom>
        <a:solidFill>
          <a:schemeClr val="accent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rtl="1">
            <a:lnSpc>
              <a:spcPct val="90000"/>
            </a:lnSpc>
            <a:spcBef>
              <a:spcPct val="0"/>
            </a:spcBef>
            <a:spcAft>
              <a:spcPct val="35000"/>
            </a:spcAft>
            <a:buNone/>
          </a:pPr>
          <a:r>
            <a:rPr lang="ar-IQ" sz="3700" b="1" kern="1200" dirty="0">
              <a:effectLst/>
              <a:latin typeface="Calibri" panose="020F0502020204030204" pitchFamily="34" charset="0"/>
              <a:ea typeface="Calibri" panose="020F0502020204030204" pitchFamily="34" charset="0"/>
              <a:cs typeface="PT Bold Heading" panose="02010400000000000000" pitchFamily="2" charset="-78"/>
            </a:rPr>
            <a:t>مهارات العضلات الدقيقة – مهارات العضلات الكبيرة </a:t>
          </a:r>
          <a:endParaRPr lang="ar-IQ" sz="3700" kern="1200" dirty="0"/>
        </a:p>
      </dsp:txBody>
      <dsp:txXfrm>
        <a:off x="4099029" y="752198"/>
        <a:ext cx="10095098" cy="1116934"/>
      </dsp:txXfrm>
    </dsp:sp>
    <dsp:sp modelId="{EAA236E5-4CEC-4A30-9400-1B0D3836A787}">
      <dsp:nvSpPr>
        <dsp:cNvPr id="0" name=""/>
        <dsp:cNvSpPr/>
      </dsp:nvSpPr>
      <dsp:spPr>
        <a:xfrm>
          <a:off x="3226147" y="2089604"/>
          <a:ext cx="11835702" cy="1237780"/>
        </a:xfrm>
        <a:prstGeom prst="roundRect">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ar-IQ" sz="3600" b="1" kern="1200" dirty="0">
              <a:effectLst/>
              <a:latin typeface="Calibri" panose="020F0502020204030204" pitchFamily="34" charset="0"/>
              <a:ea typeface="Calibri" panose="020F0502020204030204" pitchFamily="34" charset="0"/>
              <a:cs typeface="PT Bold Heading" panose="02010400000000000000" pitchFamily="2" charset="-78"/>
            </a:rPr>
            <a:t>مهارات مستمرة - مهارات متماسكة - مهارات متقطعة </a:t>
          </a:r>
          <a:endParaRPr lang="ar-IQ" sz="3600" kern="1200" dirty="0"/>
        </a:p>
      </dsp:txBody>
      <dsp:txXfrm>
        <a:off x="3286570" y="2150027"/>
        <a:ext cx="11714856" cy="1116934"/>
      </dsp:txXfrm>
    </dsp:sp>
    <dsp:sp modelId="{34D2F08C-5B88-4F1B-89ED-DA04CA22FB8E}">
      <dsp:nvSpPr>
        <dsp:cNvPr id="0" name=""/>
        <dsp:cNvSpPr/>
      </dsp:nvSpPr>
      <dsp:spPr>
        <a:xfrm>
          <a:off x="2474301" y="3482107"/>
          <a:ext cx="13339394" cy="1237780"/>
        </a:xfrm>
        <a:prstGeom prst="roundRect">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rtl="1">
            <a:lnSpc>
              <a:spcPct val="90000"/>
            </a:lnSpc>
            <a:spcBef>
              <a:spcPct val="0"/>
            </a:spcBef>
            <a:spcAft>
              <a:spcPct val="35000"/>
            </a:spcAft>
            <a:buNone/>
          </a:pPr>
          <a:r>
            <a:rPr lang="ar-IQ" sz="3500" b="1" kern="1200" dirty="0">
              <a:effectLst/>
              <a:latin typeface="Calibri" panose="020F0502020204030204" pitchFamily="34" charset="0"/>
              <a:ea typeface="Calibri" panose="020F0502020204030204" pitchFamily="34" charset="0"/>
              <a:cs typeface="PT Bold Heading" panose="02010400000000000000" pitchFamily="2" charset="-78"/>
            </a:rPr>
            <a:t>مهارات السيطرة الذاتية – مهارات السيطرة الخارجية </a:t>
          </a:r>
          <a:endParaRPr lang="ar-IQ" sz="3500" kern="1200" dirty="0"/>
        </a:p>
      </dsp:txBody>
      <dsp:txXfrm>
        <a:off x="2534724" y="3542530"/>
        <a:ext cx="13218548" cy="1116934"/>
      </dsp:txXfrm>
    </dsp:sp>
    <dsp:sp modelId="{D68B2B56-0206-4BD6-AA83-940E9D10D25F}">
      <dsp:nvSpPr>
        <dsp:cNvPr id="0" name=""/>
        <dsp:cNvSpPr/>
      </dsp:nvSpPr>
      <dsp:spPr>
        <a:xfrm>
          <a:off x="1434871" y="4874609"/>
          <a:ext cx="15418254" cy="1237780"/>
        </a:xfrm>
        <a:prstGeom prst="roundRect">
          <a:avLst/>
        </a:prstGeom>
        <a:solidFill>
          <a:schemeClr val="tx2">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rtl="1">
            <a:lnSpc>
              <a:spcPct val="90000"/>
            </a:lnSpc>
            <a:spcBef>
              <a:spcPct val="0"/>
            </a:spcBef>
            <a:spcAft>
              <a:spcPct val="35000"/>
            </a:spcAft>
            <a:buNone/>
          </a:pPr>
          <a:r>
            <a:rPr lang="ar-IQ" sz="3400" b="1" kern="1200" dirty="0">
              <a:effectLst/>
              <a:latin typeface="Calibri" panose="020F0502020204030204" pitchFamily="34" charset="0"/>
              <a:ea typeface="Calibri" panose="020F0502020204030204" pitchFamily="34" charset="0"/>
              <a:cs typeface="PT Bold Heading" panose="02010400000000000000" pitchFamily="2" charset="-78"/>
            </a:rPr>
            <a:t>مهارات مغلقة – مهارات مفتوحة</a:t>
          </a:r>
          <a:endParaRPr lang="ar-IQ" sz="3400" kern="1200" dirty="0"/>
        </a:p>
      </dsp:txBody>
      <dsp:txXfrm>
        <a:off x="1495294" y="4935032"/>
        <a:ext cx="15297408" cy="111693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938376" y="0"/>
            <a:ext cx="3011699" cy="461804"/>
          </a:xfrm>
          <a:prstGeom prst="rect">
            <a:avLst/>
          </a:prstGeom>
        </p:spPr>
        <p:txBody>
          <a:bodyPr vert="horz" lIns="92492" tIns="46246" rIns="92492" bIns="46246" rtlCol="1"/>
          <a:lstStyle>
            <a:lvl1pPr algn="r">
              <a:defRPr sz="1200"/>
            </a:lvl1pPr>
          </a:lstStyle>
          <a:p>
            <a:endParaRPr lang="ar-IQ"/>
          </a:p>
        </p:txBody>
      </p:sp>
      <p:sp>
        <p:nvSpPr>
          <p:cNvPr id="3" name="عنصر نائب للتاريخ 2"/>
          <p:cNvSpPr>
            <a:spLocks noGrp="1"/>
          </p:cNvSpPr>
          <p:nvPr>
            <p:ph type="dt" idx="1"/>
          </p:nvPr>
        </p:nvSpPr>
        <p:spPr>
          <a:xfrm>
            <a:off x="1609" y="0"/>
            <a:ext cx="3011699" cy="461804"/>
          </a:xfrm>
          <a:prstGeom prst="rect">
            <a:avLst/>
          </a:prstGeom>
        </p:spPr>
        <p:txBody>
          <a:bodyPr vert="horz" lIns="92492" tIns="46246" rIns="92492" bIns="46246" rtlCol="1"/>
          <a:lstStyle>
            <a:lvl1pPr algn="l">
              <a:defRPr sz="1200"/>
            </a:lvl1pPr>
          </a:lstStyle>
          <a:p>
            <a:fld id="{F4C6B091-7D18-4ABC-A1CA-85518122457F}" type="datetimeFigureOut">
              <a:rPr lang="ar-IQ" smtClean="0"/>
              <a:t>05/09/1446</a:t>
            </a:fld>
            <a:endParaRPr lang="ar-IQ"/>
          </a:p>
        </p:txBody>
      </p:sp>
      <p:sp>
        <p:nvSpPr>
          <p:cNvPr id="4" name="عنصر نائب لصورة الشريحة 3"/>
          <p:cNvSpPr>
            <a:spLocks noGrp="1" noRot="1" noChangeAspect="1"/>
          </p:cNvSpPr>
          <p:nvPr>
            <p:ph type="sldImg" idx="2"/>
          </p:nvPr>
        </p:nvSpPr>
        <p:spPr>
          <a:xfrm>
            <a:off x="395288" y="692150"/>
            <a:ext cx="6159500" cy="3463925"/>
          </a:xfrm>
          <a:prstGeom prst="rect">
            <a:avLst/>
          </a:prstGeom>
          <a:noFill/>
          <a:ln w="12700">
            <a:solidFill>
              <a:prstClr val="black"/>
            </a:solidFill>
          </a:ln>
        </p:spPr>
        <p:txBody>
          <a:bodyPr vert="horz" lIns="92492" tIns="46246" rIns="92492" bIns="46246" rtlCol="1" anchor="ctr"/>
          <a:lstStyle/>
          <a:p>
            <a:endParaRPr lang="ar-IQ"/>
          </a:p>
        </p:txBody>
      </p:sp>
      <p:sp>
        <p:nvSpPr>
          <p:cNvPr id="5" name="عنصر نائب للملاحظات 4"/>
          <p:cNvSpPr>
            <a:spLocks noGrp="1"/>
          </p:cNvSpPr>
          <p:nvPr>
            <p:ph type="body" sz="quarter" idx="3"/>
          </p:nvPr>
        </p:nvSpPr>
        <p:spPr>
          <a:xfrm>
            <a:off x="695008" y="4387136"/>
            <a:ext cx="5560060" cy="4156234"/>
          </a:xfrm>
          <a:prstGeom prst="rect">
            <a:avLst/>
          </a:prstGeom>
        </p:spPr>
        <p:txBody>
          <a:bodyPr vert="horz" lIns="92492" tIns="46246" rIns="92492" bIns="46246"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938376" y="8772668"/>
            <a:ext cx="3011699" cy="461804"/>
          </a:xfrm>
          <a:prstGeom prst="rect">
            <a:avLst/>
          </a:prstGeom>
        </p:spPr>
        <p:txBody>
          <a:bodyPr vert="horz" lIns="92492" tIns="46246" rIns="92492" bIns="46246"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609" y="8772668"/>
            <a:ext cx="3011699" cy="461804"/>
          </a:xfrm>
          <a:prstGeom prst="rect">
            <a:avLst/>
          </a:prstGeom>
        </p:spPr>
        <p:txBody>
          <a:bodyPr vert="horz" lIns="92492" tIns="46246" rIns="92492" bIns="46246" rtlCol="1" anchor="b"/>
          <a:lstStyle>
            <a:lvl1pPr algn="l">
              <a:defRPr sz="1200"/>
            </a:lvl1pPr>
          </a:lstStyle>
          <a:p>
            <a:fld id="{01BE196E-9BE4-4A16-8665-2260E8895F9E}" type="slidenum">
              <a:rPr lang="ar-IQ" smtClean="0"/>
              <a:t>‹#›</a:t>
            </a:fld>
            <a:endParaRPr lang="ar-IQ"/>
          </a:p>
        </p:txBody>
      </p:sp>
    </p:spTree>
    <p:extLst>
      <p:ext uri="{BB962C8B-B14F-4D97-AF65-F5344CB8AC3E}">
        <p14:creationId xmlns:p14="http://schemas.microsoft.com/office/powerpoint/2010/main" val="35084665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5"/>
          </p:nvPr>
        </p:nvSpPr>
        <p:spPr/>
        <p:txBody>
          <a:bodyPr/>
          <a:lstStyle/>
          <a:p>
            <a:fld id="{01BE196E-9BE4-4A16-8665-2260E8895F9E}" type="slidenum">
              <a:rPr lang="ar-IQ" smtClean="0"/>
              <a:t>21</a:t>
            </a:fld>
            <a:endParaRPr lang="ar-IQ"/>
          </a:p>
        </p:txBody>
      </p:sp>
    </p:spTree>
    <p:extLst>
      <p:ext uri="{BB962C8B-B14F-4D97-AF65-F5344CB8AC3E}">
        <p14:creationId xmlns:p14="http://schemas.microsoft.com/office/powerpoint/2010/main" val="1641645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fif"/></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8.jp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2.jp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8.jp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2.svg"/><Relationship Id="rId7" Type="http://schemas.openxmlformats.org/officeDocument/2006/relationships/image" Target="../media/image18.jp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svg"/><Relationship Id="rId7" Type="http://schemas.openxmlformats.org/officeDocument/2006/relationships/diagramColors" Target="../diagrams/colors1.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87783">
            <a:off x="1765300" y="10149589"/>
            <a:ext cx="13758345" cy="7410406"/>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775767" flipV="1">
            <a:off x="7864699" y="9517084"/>
            <a:ext cx="4968491" cy="236003"/>
          </a:xfrm>
          <a:custGeom>
            <a:avLst/>
            <a:gdLst/>
            <a:ahLst/>
            <a:cxnLst/>
            <a:rect l="l" t="t" r="r" b="b"/>
            <a:pathLst>
              <a:path w="4968491" h="236003">
                <a:moveTo>
                  <a:pt x="0" y="236003"/>
                </a:moveTo>
                <a:lnTo>
                  <a:pt x="4968491" y="236003"/>
                </a:lnTo>
                <a:lnTo>
                  <a:pt x="4968491" y="0"/>
                </a:lnTo>
                <a:lnTo>
                  <a:pt x="0" y="0"/>
                </a:lnTo>
                <a:lnTo>
                  <a:pt x="0" y="236003"/>
                </a:lnTo>
                <a:close/>
              </a:path>
            </a:pathLst>
          </a:custGeom>
          <a:blipFill>
            <a:blip r:embed="rId2">
              <a:alphaModFix amt="80000"/>
            </a:blip>
            <a:stretch>
              <a:fillRect/>
            </a:stretch>
          </a:blipFill>
        </p:spPr>
      </p:sp>
      <p:grpSp>
        <p:nvGrpSpPr>
          <p:cNvPr id="6" name="Group 6"/>
          <p:cNvGrpSpPr/>
          <p:nvPr/>
        </p:nvGrpSpPr>
        <p:grpSpPr>
          <a:xfrm rot="-1787783">
            <a:off x="5129591" y="9086430"/>
            <a:ext cx="13531543" cy="3065584"/>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rot="-1775767">
            <a:off x="13825705" y="8472786"/>
            <a:ext cx="4968491" cy="236003"/>
          </a:xfrm>
          <a:custGeom>
            <a:avLst/>
            <a:gdLst/>
            <a:ahLst/>
            <a:cxnLst/>
            <a:rect l="l" t="t" r="r" b="b"/>
            <a:pathLst>
              <a:path w="4968491" h="236003">
                <a:moveTo>
                  <a:pt x="0" y="0"/>
                </a:moveTo>
                <a:lnTo>
                  <a:pt x="4968491" y="0"/>
                </a:lnTo>
                <a:lnTo>
                  <a:pt x="4968491" y="236003"/>
                </a:lnTo>
                <a:lnTo>
                  <a:pt x="0" y="236003"/>
                </a:lnTo>
                <a:lnTo>
                  <a:pt x="0" y="0"/>
                </a:lnTo>
                <a:close/>
              </a:path>
            </a:pathLst>
          </a:custGeom>
          <a:blipFill>
            <a:blip r:embed="rId2">
              <a:alphaModFix amt="57000"/>
            </a:blip>
            <a:stretch>
              <a:fillRect/>
            </a:stretch>
          </a:blipFill>
        </p:spPr>
      </p:sp>
      <p:sp>
        <p:nvSpPr>
          <p:cNvPr id="22" name="Freeform 22"/>
          <p:cNvSpPr/>
          <p:nvPr/>
        </p:nvSpPr>
        <p:spPr>
          <a:xfrm flipV="1">
            <a:off x="11779859" y="-3"/>
            <a:ext cx="6480432" cy="2885001"/>
          </a:xfrm>
          <a:custGeom>
            <a:avLst/>
            <a:gdLst/>
            <a:ahLst/>
            <a:cxnLst/>
            <a:rect l="l" t="t" r="r" b="b"/>
            <a:pathLst>
              <a:path w="4968491" h="236003">
                <a:moveTo>
                  <a:pt x="0" y="236004"/>
                </a:moveTo>
                <a:lnTo>
                  <a:pt x="4968491" y="236004"/>
                </a:lnTo>
                <a:lnTo>
                  <a:pt x="4968491" y="0"/>
                </a:lnTo>
                <a:lnTo>
                  <a:pt x="0" y="0"/>
                </a:lnTo>
                <a:lnTo>
                  <a:pt x="0" y="236004"/>
                </a:lnTo>
                <a:close/>
              </a:path>
            </a:pathLst>
          </a:custGeom>
          <a:blipFill>
            <a:blip r:embed="rId2">
              <a:alphaModFix amt="63000"/>
            </a:blip>
            <a:stretch>
              <a:fillRect/>
            </a:stretch>
          </a:blipFill>
        </p:spPr>
      </p:sp>
      <p:sp>
        <p:nvSpPr>
          <p:cNvPr id="23" name="Freeform 23"/>
          <p:cNvSpPr/>
          <p:nvPr/>
        </p:nvSpPr>
        <p:spPr>
          <a:xfrm rot="1804615">
            <a:off x="9891747" y="8537528"/>
            <a:ext cx="4644064" cy="220593"/>
          </a:xfrm>
          <a:custGeom>
            <a:avLst/>
            <a:gdLst/>
            <a:ahLst/>
            <a:cxnLst/>
            <a:rect l="l" t="t" r="r" b="b"/>
            <a:pathLst>
              <a:path w="4644064" h="220593">
                <a:moveTo>
                  <a:pt x="0" y="0"/>
                </a:moveTo>
                <a:lnTo>
                  <a:pt x="4644063" y="0"/>
                </a:lnTo>
                <a:lnTo>
                  <a:pt x="4644063" y="220593"/>
                </a:lnTo>
                <a:lnTo>
                  <a:pt x="0" y="220593"/>
                </a:lnTo>
                <a:lnTo>
                  <a:pt x="0" y="0"/>
                </a:lnTo>
                <a:close/>
              </a:path>
            </a:pathLst>
          </a:custGeom>
          <a:blipFill>
            <a:blip r:embed="rId2">
              <a:alphaModFix amt="80000"/>
            </a:blip>
            <a:stretch>
              <a:fillRect/>
            </a:stretch>
          </a:blipFill>
        </p:spPr>
      </p:sp>
      <p:sp>
        <p:nvSpPr>
          <p:cNvPr id="31" name="Text 2"/>
          <p:cNvSpPr/>
          <p:nvPr/>
        </p:nvSpPr>
        <p:spPr>
          <a:xfrm>
            <a:off x="0" y="2933700"/>
            <a:ext cx="11779858" cy="2265534"/>
          </a:xfrm>
          <a:prstGeom prst="rect">
            <a:avLst/>
          </a:prstGeom>
          <a:solidFill>
            <a:schemeClr val="accent2">
              <a:lumMod val="40000"/>
              <a:lumOff val="60000"/>
            </a:schemeClr>
          </a:solidFill>
          <a:ln/>
        </p:spPr>
        <p:txBody>
          <a:bodyPr wrap="square" rtlCol="0" anchor="t"/>
          <a:lstStyle/>
          <a:p>
            <a:pPr algn="ctr" rtl="1">
              <a:lnSpc>
                <a:spcPts val="7545"/>
              </a:lnSpc>
            </a:pPr>
            <a:endParaRPr lang="ar-IQ" sz="8800" b="1" dirty="0">
              <a:solidFill>
                <a:srgbClr val="002060"/>
              </a:solidFill>
              <a:latin typeface="Traditional Arabic" panose="02020603050405020304" pitchFamily="18" charset="-78"/>
              <a:ea typeface="+mj-ea"/>
              <a:cs typeface="Traditional Arabic" panose="02020603050405020304" pitchFamily="18" charset="-78"/>
            </a:endParaRPr>
          </a:p>
          <a:p>
            <a:pPr algn="ctr" rtl="1">
              <a:lnSpc>
                <a:spcPts val="7545"/>
              </a:lnSpc>
            </a:pPr>
            <a:r>
              <a:rPr lang="ar-IQ" sz="8800" b="1" dirty="0">
                <a:solidFill>
                  <a:srgbClr val="002060"/>
                </a:solidFill>
                <a:latin typeface="Traditional Arabic" panose="02020603050405020304" pitchFamily="18" charset="-78"/>
                <a:ea typeface="+mj-ea"/>
                <a:cs typeface="Traditional Arabic" panose="02020603050405020304" pitchFamily="18" charset="-78"/>
              </a:rPr>
              <a:t>المهارة الحركية وتصنيفها</a:t>
            </a:r>
          </a:p>
          <a:p>
            <a:pPr algn="ctr" rtl="1">
              <a:lnSpc>
                <a:spcPts val="7545"/>
              </a:lnSpc>
            </a:pPr>
            <a:endParaRPr lang="en-US" sz="7200" b="1" dirty="0">
              <a:solidFill>
                <a:srgbClr val="002060"/>
              </a:solidFill>
              <a:latin typeface="Traditional Arabic" panose="02020603050405020304" pitchFamily="18" charset="-78"/>
              <a:ea typeface="+mj-ea"/>
              <a:cs typeface="Traditional Arabic" panose="02020603050405020304" pitchFamily="18" charset="-78"/>
            </a:endParaRPr>
          </a:p>
        </p:txBody>
      </p:sp>
      <p:sp>
        <p:nvSpPr>
          <p:cNvPr id="32" name="Title 1"/>
          <p:cNvSpPr txBox="1">
            <a:spLocks/>
          </p:cNvSpPr>
          <p:nvPr/>
        </p:nvSpPr>
        <p:spPr>
          <a:xfrm>
            <a:off x="3754728" y="769682"/>
            <a:ext cx="4591581" cy="18001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lnSpc>
                <a:spcPct val="100000"/>
              </a:lnSpc>
            </a:pPr>
            <a:r>
              <a:rPr lang="ar-IQ" sz="4800" b="1" dirty="0">
                <a:latin typeface="Traditional Arabic" panose="02020603050405020304" pitchFamily="18" charset="-78"/>
                <a:cs typeface="Traditional Arabic" panose="02020603050405020304" pitchFamily="18" charset="-78"/>
              </a:rPr>
              <a:t>جامعة البصرة</a:t>
            </a:r>
          </a:p>
          <a:p>
            <a:pPr rtl="1">
              <a:lnSpc>
                <a:spcPct val="100000"/>
              </a:lnSpc>
            </a:pPr>
            <a:r>
              <a:rPr lang="ar-IQ" sz="4800" b="1" dirty="0">
                <a:latin typeface="Traditional Arabic" panose="02020603050405020304" pitchFamily="18" charset="-78"/>
                <a:cs typeface="Traditional Arabic" panose="02020603050405020304" pitchFamily="18" charset="-78"/>
              </a:rPr>
              <a:t>كلية التربية البدنية وعلوم الرياضة</a:t>
            </a:r>
            <a:endParaRPr lang="en-US" sz="4800" b="1" dirty="0">
              <a:latin typeface="Traditional Arabic" panose="02020603050405020304" pitchFamily="18" charset="-78"/>
              <a:cs typeface="Traditional Arabic" panose="02020603050405020304" pitchFamily="18" charset="-78"/>
            </a:endParaRPr>
          </a:p>
        </p:txBody>
      </p:sp>
      <p:cxnSp>
        <p:nvCxnSpPr>
          <p:cNvPr id="33" name="رابط مستقيم 32"/>
          <p:cNvCxnSpPr>
            <a:cxnSpLocks/>
          </p:cNvCxnSpPr>
          <p:nvPr/>
        </p:nvCxnSpPr>
        <p:spPr>
          <a:xfrm>
            <a:off x="0" y="2910840"/>
            <a:ext cx="1177985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4" name="Subtitle 2"/>
          <p:cNvSpPr txBox="1">
            <a:spLocks/>
          </p:cNvSpPr>
          <p:nvPr/>
        </p:nvSpPr>
        <p:spPr>
          <a:xfrm rot="20841947">
            <a:off x="861433" y="6173533"/>
            <a:ext cx="9229037" cy="2729982"/>
          </a:xfrm>
          <a:prstGeom prst="rect">
            <a:avLst/>
          </a:prstGeom>
          <a:solidFill>
            <a:srgbClr val="FFFF00"/>
          </a:solidFill>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IQ" sz="8000" b="1" dirty="0">
                <a:solidFill>
                  <a:srgbClr val="FF0000"/>
                </a:solidFill>
                <a:latin typeface="Traditional Arabic" panose="02020603050405020304" pitchFamily="18" charset="-78"/>
                <a:ea typeface="+mj-ea"/>
                <a:cs typeface="Traditional Arabic" panose="02020603050405020304" pitchFamily="18" charset="-78"/>
              </a:rPr>
              <a:t>مدرس المادة</a:t>
            </a:r>
          </a:p>
          <a:p>
            <a:pPr marL="0" indent="0" algn="ctr" rtl="1">
              <a:buNone/>
            </a:pPr>
            <a:r>
              <a:rPr lang="ar-IQ" sz="8000" b="1" dirty="0">
                <a:latin typeface="Traditional Arabic" panose="02020603050405020304" pitchFamily="18" charset="-78"/>
                <a:ea typeface="+mj-ea"/>
                <a:cs typeface="PT Bold Heading" panose="02010400000000000000" pitchFamily="2" charset="-78"/>
              </a:rPr>
              <a:t>د. مهند خيرالله جبار </a:t>
            </a:r>
            <a:endParaRPr lang="en-US" sz="8000" b="1" dirty="0">
              <a:latin typeface="Traditional Arabic" panose="02020603050405020304" pitchFamily="18" charset="-78"/>
              <a:ea typeface="+mj-ea"/>
              <a:cs typeface="PT Bold Heading" panose="02010400000000000000" pitchFamily="2" charset="-78"/>
            </a:endParaRPr>
          </a:p>
        </p:txBody>
      </p:sp>
      <p:grpSp>
        <p:nvGrpSpPr>
          <p:cNvPr id="25" name="مجموعة 24"/>
          <p:cNvGrpSpPr/>
          <p:nvPr/>
        </p:nvGrpSpPr>
        <p:grpSpPr>
          <a:xfrm>
            <a:off x="9097591" y="569247"/>
            <a:ext cx="1866900" cy="2079559"/>
            <a:chOff x="3428370" y="473141"/>
            <a:chExt cx="2001925" cy="2079559"/>
          </a:xfrm>
        </p:grpSpPr>
        <p:pic>
          <p:nvPicPr>
            <p:cNvPr id="29" name="Picture 3" descr="C:\Users\HA\Desktop\المحاضرة\cfc4d86e-2055-4a4c-b88b-c5414da4ca6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8370" y="473141"/>
              <a:ext cx="2001925" cy="1996364"/>
            </a:xfrm>
            <a:prstGeom prst="rect">
              <a:avLst/>
            </a:prstGeom>
            <a:noFill/>
            <a:extLst>
              <a:ext uri="{909E8E84-426E-40DD-AFC4-6F175D3DCCD1}">
                <a14:hiddenFill xmlns:a14="http://schemas.microsoft.com/office/drawing/2010/main">
                  <a:solidFill>
                    <a:srgbClr val="FFFFFF"/>
                  </a:solidFill>
                </a14:hiddenFill>
              </a:ext>
            </a:extLst>
          </p:spPr>
        </p:pic>
        <p:sp>
          <p:nvSpPr>
            <p:cNvPr id="24" name="شكل بيضاوي 23"/>
            <p:cNvSpPr/>
            <p:nvPr/>
          </p:nvSpPr>
          <p:spPr>
            <a:xfrm>
              <a:off x="5029200" y="2171700"/>
              <a:ext cx="324895" cy="381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pSp>
      <p:pic>
        <p:nvPicPr>
          <p:cNvPr id="27" name="صورة 26">
            <a:extLst>
              <a:ext uri="{FF2B5EF4-FFF2-40B4-BE49-F238E27FC236}">
                <a16:creationId xmlns:a16="http://schemas.microsoft.com/office/drawing/2014/main" id="{DE7F51A8-A0B6-4A3C-A461-6C7837DA0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453" y="572969"/>
            <a:ext cx="1866900" cy="1866900"/>
          </a:xfrm>
          <a:prstGeom prst="rect">
            <a:avLst/>
          </a:prstGeom>
        </p:spPr>
      </p:pic>
      <p:pic>
        <p:nvPicPr>
          <p:cNvPr id="11" name="صورة 10">
            <a:extLst>
              <a:ext uri="{FF2B5EF4-FFF2-40B4-BE49-F238E27FC236}">
                <a16:creationId xmlns:a16="http://schemas.microsoft.com/office/drawing/2014/main" id="{23410CD7-13D5-41A4-AD3C-1082917F01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79857" y="2888462"/>
            <a:ext cx="6480431" cy="73985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4" name="مربع نص 13">
            <a:extLst>
              <a:ext uri="{FF2B5EF4-FFF2-40B4-BE49-F238E27FC236}">
                <a16:creationId xmlns:a16="http://schemas.microsoft.com/office/drawing/2014/main" id="{91CC80D6-C6F9-4762-A427-FD8086B251C0}"/>
              </a:ext>
            </a:extLst>
          </p:cNvPr>
          <p:cNvSpPr txBox="1"/>
          <p:nvPr/>
        </p:nvSpPr>
        <p:spPr>
          <a:xfrm>
            <a:off x="0" y="158063"/>
            <a:ext cx="18287999" cy="1015663"/>
          </a:xfrm>
          <a:prstGeom prst="rect">
            <a:avLst/>
          </a:prstGeom>
          <a:noFill/>
        </p:spPr>
        <p:txBody>
          <a:bodyPr wrap="square">
            <a:spAutoFit/>
          </a:bodyPr>
          <a:lstStyle/>
          <a:p>
            <a:pPr algn="ctr"/>
            <a:r>
              <a:rPr lang="ar-IQ" sz="6000" b="1" dirty="0">
                <a:solidFill>
                  <a:srgbClr val="FF0000"/>
                </a:solidFill>
                <a:effectLst/>
                <a:latin typeface="Calibri" panose="020F0502020204030204" pitchFamily="34" charset="0"/>
                <a:ea typeface="Calibri" panose="020F0502020204030204" pitchFamily="34" charset="0"/>
                <a:cs typeface="PT Bold Heading" panose="02010400000000000000" pitchFamily="2" charset="-78"/>
              </a:rPr>
              <a:t>مهارات العضلات الدقيقة ومهارات العضلات الكبيرة </a:t>
            </a:r>
            <a:endParaRPr lang="en-US" sz="4800" dirty="0">
              <a:solidFill>
                <a:srgbClr val="FF0000"/>
              </a:solidFill>
              <a:effectLst/>
              <a:latin typeface="Calibri" panose="020F0502020204030204" pitchFamily="34" charset="0"/>
              <a:ea typeface="Calibri" panose="020F0502020204030204" pitchFamily="34" charset="0"/>
              <a:cs typeface="PT Bold Heading" panose="02010400000000000000" pitchFamily="2" charset="-78"/>
            </a:endParaRPr>
          </a:p>
        </p:txBody>
      </p:sp>
      <p:sp>
        <p:nvSpPr>
          <p:cNvPr id="15" name="مربع نص 14">
            <a:extLst>
              <a:ext uri="{FF2B5EF4-FFF2-40B4-BE49-F238E27FC236}">
                <a16:creationId xmlns:a16="http://schemas.microsoft.com/office/drawing/2014/main" id="{271E4EAB-FF5D-435B-BF89-1AA3E6C46F26}"/>
              </a:ext>
            </a:extLst>
          </p:cNvPr>
          <p:cNvSpPr txBox="1"/>
          <p:nvPr/>
        </p:nvSpPr>
        <p:spPr>
          <a:xfrm>
            <a:off x="0" y="1483723"/>
            <a:ext cx="18287999" cy="4738990"/>
          </a:xfrm>
          <a:prstGeom prst="rect">
            <a:avLst/>
          </a:prstGeom>
          <a:noFill/>
        </p:spPr>
        <p:txBody>
          <a:bodyPr wrap="square">
            <a:spAutoFit/>
          </a:bodyPr>
          <a:lstStyle/>
          <a:p>
            <a:pPr algn="just" rtl="1">
              <a:lnSpc>
                <a:spcPct val="115000"/>
              </a:lnSpc>
              <a:spcAft>
                <a:spcPts val="1000"/>
              </a:spcAft>
            </a:pPr>
            <a:r>
              <a:rPr lang="ar-IQ" sz="4400" dirty="0">
                <a:effectLst/>
                <a:latin typeface="Calibri" panose="020F0502020204030204" pitchFamily="34" charset="0"/>
                <a:ea typeface="Calibri" panose="020F0502020204030204" pitchFamily="34" charset="0"/>
                <a:cs typeface="PT Bold Heading" panose="02010400000000000000" pitchFamily="2" charset="-78"/>
              </a:rPr>
              <a:t>غالبا ما تُصنّف المهارات الحركية إلى مهارات العضلات الدقيقة ومهارات العضلات الكبيرة، وذلك على وفق حجم العضلات المشتركة في أداء الحركة، </a:t>
            </a:r>
            <a:r>
              <a:rPr lang="ar-IQ" sz="4400" dirty="0">
                <a:solidFill>
                  <a:srgbClr val="FF0000"/>
                </a:solidFill>
                <a:effectLst/>
                <a:latin typeface="Calibri" panose="020F0502020204030204" pitchFamily="34" charset="0"/>
                <a:ea typeface="Calibri" panose="020F0502020204030204" pitchFamily="34" charset="0"/>
                <a:cs typeface="PT Bold Heading" panose="02010400000000000000" pitchFamily="2" charset="-78"/>
              </a:rPr>
              <a:t>فالمهارات الدقيقة هي تلك المهارات التي تشترك في أدائها مجموعة العضلات الدقيقة التي تتحرك خلالها بعض أجزاء الجسم في مجال محدود لتنفيذ استجابة دقيقة في مدى ضيق الحركة، وكثيرًا  ما تعتمد هذه المهارات على التوافق العصبي العضلي بين اليدين والعينين، مثل مهارات الرماية أو بعض مهارات التمرير والسيطرة على الكرة في الألعاب التي تستخدم فيها الكرات</a:t>
            </a:r>
            <a:r>
              <a:rPr lang="ar-IQ" sz="4400" dirty="0">
                <a:effectLst/>
                <a:latin typeface="Calibri" panose="020F0502020204030204" pitchFamily="34" charset="0"/>
                <a:ea typeface="Calibri" panose="020F0502020204030204" pitchFamily="34" charset="0"/>
                <a:cs typeface="PT Bold Heading" panose="02010400000000000000" pitchFamily="2" charset="-78"/>
              </a:rPr>
              <a:t>, </a:t>
            </a:r>
            <a:endParaRPr lang="en-US" sz="3600" dirty="0">
              <a:solidFill>
                <a:srgbClr val="0070C0"/>
              </a:solidFill>
              <a:effectLst/>
              <a:latin typeface="Calibri" panose="020F0502020204030204" pitchFamily="34" charset="0"/>
              <a:ea typeface="Calibri" panose="020F0502020204030204" pitchFamily="34" charset="0"/>
              <a:cs typeface="PT Bold Heading" panose="02010400000000000000" pitchFamily="2" charset="-78"/>
            </a:endParaRPr>
          </a:p>
        </p:txBody>
      </p:sp>
      <p:pic>
        <p:nvPicPr>
          <p:cNvPr id="10" name="صورة 9">
            <a:extLst>
              <a:ext uri="{FF2B5EF4-FFF2-40B4-BE49-F238E27FC236}">
                <a16:creationId xmlns:a16="http://schemas.microsoft.com/office/drawing/2014/main" id="{7ED2F2D4-538A-424D-B4DB-CFF142EDF0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4999" y="6067422"/>
            <a:ext cx="6049033" cy="3895725"/>
          </a:xfrm>
          <a:prstGeom prst="rect">
            <a:avLst/>
          </a:prstGeom>
        </p:spPr>
      </p:pic>
      <p:pic>
        <p:nvPicPr>
          <p:cNvPr id="12" name="صورة 11">
            <a:extLst>
              <a:ext uri="{FF2B5EF4-FFF2-40B4-BE49-F238E27FC236}">
                <a16:creationId xmlns:a16="http://schemas.microsoft.com/office/drawing/2014/main" id="{DE59FB81-848A-4CA5-809A-521FB541E8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64034" y="6067424"/>
            <a:ext cx="6523966" cy="3895725"/>
          </a:xfrm>
          <a:prstGeom prst="rect">
            <a:avLst/>
          </a:prstGeom>
        </p:spPr>
      </p:pic>
      <p:pic>
        <p:nvPicPr>
          <p:cNvPr id="16" name="صورة 15">
            <a:extLst>
              <a:ext uri="{FF2B5EF4-FFF2-40B4-BE49-F238E27FC236}">
                <a16:creationId xmlns:a16="http://schemas.microsoft.com/office/drawing/2014/main" id="{E27E2413-B1C6-448F-A694-1DEBCB7E0C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067419"/>
            <a:ext cx="5714997" cy="3797017"/>
          </a:xfrm>
          <a:prstGeom prst="rect">
            <a:avLst/>
          </a:prstGeom>
        </p:spPr>
      </p:pic>
    </p:spTree>
    <p:extLst>
      <p:ext uri="{BB962C8B-B14F-4D97-AF65-F5344CB8AC3E}">
        <p14:creationId xmlns:p14="http://schemas.microsoft.com/office/powerpoint/2010/main" val="1562967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4" name="مربع نص 13">
            <a:extLst>
              <a:ext uri="{FF2B5EF4-FFF2-40B4-BE49-F238E27FC236}">
                <a16:creationId xmlns:a16="http://schemas.microsoft.com/office/drawing/2014/main" id="{91CC80D6-C6F9-4762-A427-FD8086B251C0}"/>
              </a:ext>
            </a:extLst>
          </p:cNvPr>
          <p:cNvSpPr txBox="1"/>
          <p:nvPr/>
        </p:nvSpPr>
        <p:spPr>
          <a:xfrm>
            <a:off x="0" y="158063"/>
            <a:ext cx="18287999" cy="1015663"/>
          </a:xfrm>
          <a:prstGeom prst="rect">
            <a:avLst/>
          </a:prstGeom>
          <a:noFill/>
        </p:spPr>
        <p:txBody>
          <a:bodyPr wrap="square">
            <a:spAutoFit/>
          </a:bodyPr>
          <a:lstStyle/>
          <a:p>
            <a:pPr algn="ctr"/>
            <a:r>
              <a:rPr lang="ar-IQ" sz="6000" b="1" dirty="0">
                <a:solidFill>
                  <a:srgbClr val="FF0000"/>
                </a:solidFill>
                <a:effectLst/>
                <a:latin typeface="Calibri" panose="020F0502020204030204" pitchFamily="34" charset="0"/>
                <a:ea typeface="Calibri" panose="020F0502020204030204" pitchFamily="34" charset="0"/>
                <a:cs typeface="PT Bold Heading" panose="02010400000000000000" pitchFamily="2" charset="-78"/>
              </a:rPr>
              <a:t>مهارات العضلات الدقيقة ومهارات العضلات الكبيرة </a:t>
            </a:r>
            <a:endParaRPr lang="en-US" sz="4800" dirty="0">
              <a:solidFill>
                <a:srgbClr val="FF0000"/>
              </a:solidFill>
              <a:effectLst/>
              <a:latin typeface="Calibri" panose="020F0502020204030204" pitchFamily="34" charset="0"/>
              <a:ea typeface="Calibri" panose="020F0502020204030204" pitchFamily="34" charset="0"/>
              <a:cs typeface="PT Bold Heading" panose="02010400000000000000" pitchFamily="2" charset="-78"/>
            </a:endParaRPr>
          </a:p>
        </p:txBody>
      </p:sp>
      <p:sp>
        <p:nvSpPr>
          <p:cNvPr id="15" name="مربع نص 14">
            <a:extLst>
              <a:ext uri="{FF2B5EF4-FFF2-40B4-BE49-F238E27FC236}">
                <a16:creationId xmlns:a16="http://schemas.microsoft.com/office/drawing/2014/main" id="{271E4EAB-FF5D-435B-BF89-1AA3E6C46F26}"/>
              </a:ext>
            </a:extLst>
          </p:cNvPr>
          <p:cNvSpPr txBox="1"/>
          <p:nvPr/>
        </p:nvSpPr>
        <p:spPr>
          <a:xfrm>
            <a:off x="0" y="1483723"/>
            <a:ext cx="18287999" cy="5168338"/>
          </a:xfrm>
          <a:prstGeom prst="rect">
            <a:avLst/>
          </a:prstGeom>
          <a:noFill/>
        </p:spPr>
        <p:txBody>
          <a:bodyPr wrap="square">
            <a:spAutoFit/>
          </a:bodyPr>
          <a:lstStyle/>
          <a:p>
            <a:pPr algn="just" rtl="1">
              <a:lnSpc>
                <a:spcPct val="115000"/>
              </a:lnSpc>
              <a:spcAft>
                <a:spcPts val="1000"/>
              </a:spcAft>
            </a:pPr>
            <a:r>
              <a:rPr lang="ar-IQ" sz="3600" dirty="0">
                <a:effectLst/>
                <a:latin typeface="Calibri" panose="020F0502020204030204" pitchFamily="34" charset="0"/>
                <a:ea typeface="Calibri" panose="020F0502020204030204" pitchFamily="34" charset="0"/>
                <a:cs typeface="PT Bold Heading" panose="02010400000000000000" pitchFamily="2" charset="-78"/>
              </a:rPr>
              <a:t>أمّا مهارات العضلات الكبيرة فتستخدم في تنفيذها مجموعة العضلات الكبيرة، وقد يشترك الجسم كلّه أحيانًا في تنفيذها، مثل مهارات كرة القدم وألعاب القوى، وفي ضوء هذا التصنيف نضع جميع المهارات الرياضية على سلسلة افتراضية في أحد طرفيها تقع مهارات العضلات الدقيقة وفي الطرف الآخر مهارات العضلات الكبيرة, </a:t>
            </a:r>
            <a:r>
              <a:rPr lang="ar-IQ" sz="3600" dirty="0">
                <a:solidFill>
                  <a:srgbClr val="0070C0"/>
                </a:solidFill>
                <a:effectLst/>
                <a:latin typeface="Calibri" panose="020F0502020204030204" pitchFamily="34" charset="0"/>
                <a:ea typeface="Calibri" panose="020F0502020204030204" pitchFamily="34" charset="0"/>
                <a:cs typeface="PT Bold Heading" panose="02010400000000000000" pitchFamily="2" charset="-78"/>
              </a:rPr>
              <a:t>أمّا المهارات الرياضية الأخرى فتقع على هذه السلسلة على وفق حجم العضلات المشتركة في الأداء، ففي الرمية الحرة بكرة السلّة أو الإعداد في الكرة الطائرة تستخدم أحيانًا مجموعة العضلات الدقيقة بشكل واضح بالإضافة إلى اشتراك بعض العضلات الكبيرة في الجسم، وفي بعض أنواع الإرسال في تنس الطاولة يكون اشتراك العضلات الدقيقة على قدر متساوٍ من الأهمية </a:t>
            </a:r>
            <a:r>
              <a:rPr lang="ar-IQ" sz="3600" dirty="0" err="1">
                <a:solidFill>
                  <a:srgbClr val="0070C0"/>
                </a:solidFill>
                <a:effectLst/>
                <a:latin typeface="Calibri" panose="020F0502020204030204" pitchFamily="34" charset="0"/>
                <a:ea typeface="Calibri" panose="020F0502020204030204" pitchFamily="34" charset="0"/>
                <a:cs typeface="PT Bold Heading" panose="02010400000000000000" pitchFamily="2" charset="-78"/>
              </a:rPr>
              <a:t>لإشتراك</a:t>
            </a:r>
            <a:r>
              <a:rPr lang="ar-IQ" sz="3600" dirty="0">
                <a:solidFill>
                  <a:srgbClr val="0070C0"/>
                </a:solidFill>
                <a:effectLst/>
                <a:latin typeface="Calibri" panose="020F0502020204030204" pitchFamily="34" charset="0"/>
                <a:ea typeface="Calibri" panose="020F0502020204030204" pitchFamily="34" charset="0"/>
                <a:cs typeface="PT Bold Heading" panose="02010400000000000000" pitchFamily="2" charset="-78"/>
              </a:rPr>
              <a:t> العضلات الكبيرة، وهكذا يمكن وضع جميع المهارات الرياضية على نقطةٍ ما من هذه السلسلة </a:t>
            </a:r>
            <a:r>
              <a:rPr lang="ar-IQ" sz="3600" dirty="0" err="1">
                <a:solidFill>
                  <a:srgbClr val="0070C0"/>
                </a:solidFill>
                <a:effectLst/>
                <a:latin typeface="Calibri" panose="020F0502020204030204" pitchFamily="34" charset="0"/>
                <a:ea typeface="Calibri" panose="020F0502020204030204" pitchFamily="34" charset="0"/>
                <a:cs typeface="PT Bold Heading" panose="02010400000000000000" pitchFamily="2" charset="-78"/>
              </a:rPr>
              <a:t>الإفتراضية</a:t>
            </a:r>
            <a:r>
              <a:rPr lang="ar-IQ" sz="3600" dirty="0">
                <a:solidFill>
                  <a:srgbClr val="0070C0"/>
                </a:solidFill>
                <a:effectLst/>
                <a:latin typeface="Calibri" panose="020F0502020204030204" pitchFamily="34" charset="0"/>
                <a:ea typeface="Calibri" panose="020F0502020204030204" pitchFamily="34" charset="0"/>
                <a:cs typeface="PT Bold Heading" panose="02010400000000000000" pitchFamily="2" charset="-78"/>
              </a:rPr>
              <a:t>.</a:t>
            </a:r>
            <a:endParaRPr lang="en-US" sz="2800" dirty="0">
              <a:solidFill>
                <a:srgbClr val="0070C0"/>
              </a:solidFill>
              <a:effectLst/>
              <a:latin typeface="Calibri" panose="020F0502020204030204" pitchFamily="34" charset="0"/>
              <a:ea typeface="Calibri" panose="020F0502020204030204" pitchFamily="34" charset="0"/>
              <a:cs typeface="PT Bold Heading" panose="02010400000000000000" pitchFamily="2" charset="-78"/>
            </a:endParaRPr>
          </a:p>
        </p:txBody>
      </p:sp>
      <p:pic>
        <p:nvPicPr>
          <p:cNvPr id="10" name="صورة 9">
            <a:extLst>
              <a:ext uri="{FF2B5EF4-FFF2-40B4-BE49-F238E27FC236}">
                <a16:creationId xmlns:a16="http://schemas.microsoft.com/office/drawing/2014/main" id="{C9C60692-B82A-4C85-83D4-9100FF9648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3200" y="6652060"/>
            <a:ext cx="4071739" cy="3311089"/>
          </a:xfrm>
          <a:prstGeom prst="rect">
            <a:avLst/>
          </a:prstGeom>
        </p:spPr>
      </p:pic>
      <p:pic>
        <p:nvPicPr>
          <p:cNvPr id="12" name="صورة 11">
            <a:extLst>
              <a:ext uri="{FF2B5EF4-FFF2-40B4-BE49-F238E27FC236}">
                <a16:creationId xmlns:a16="http://schemas.microsoft.com/office/drawing/2014/main" id="{FE1609F8-BA3A-486F-B1D0-9A38C288D6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191" y="6709211"/>
            <a:ext cx="4737939" cy="3311089"/>
          </a:xfrm>
          <a:prstGeom prst="rect">
            <a:avLst/>
          </a:prstGeom>
        </p:spPr>
      </p:pic>
      <p:pic>
        <p:nvPicPr>
          <p:cNvPr id="16" name="صورة 15">
            <a:extLst>
              <a:ext uri="{FF2B5EF4-FFF2-40B4-BE49-F238E27FC236}">
                <a16:creationId xmlns:a16="http://schemas.microsoft.com/office/drawing/2014/main" id="{6F774BB0-123C-4CD8-93F6-55316174BB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1" y="6652059"/>
            <a:ext cx="4320616" cy="3311089"/>
          </a:xfrm>
          <a:prstGeom prst="rect">
            <a:avLst/>
          </a:prstGeom>
        </p:spPr>
      </p:pic>
      <p:pic>
        <p:nvPicPr>
          <p:cNvPr id="19" name="صورة 18">
            <a:extLst>
              <a:ext uri="{FF2B5EF4-FFF2-40B4-BE49-F238E27FC236}">
                <a16:creationId xmlns:a16="http://schemas.microsoft.com/office/drawing/2014/main" id="{EE03099A-C8AE-4E44-92FC-CDA6E4EC5D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34130" y="6652056"/>
            <a:ext cx="5096010" cy="3311089"/>
          </a:xfrm>
          <a:prstGeom prst="rect">
            <a:avLst/>
          </a:prstGeom>
        </p:spPr>
      </p:pic>
    </p:spTree>
    <p:extLst>
      <p:ext uri="{BB962C8B-B14F-4D97-AF65-F5344CB8AC3E}">
        <p14:creationId xmlns:p14="http://schemas.microsoft.com/office/powerpoint/2010/main" val="581340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40908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2" name="مربع نص 11">
            <a:extLst>
              <a:ext uri="{FF2B5EF4-FFF2-40B4-BE49-F238E27FC236}">
                <a16:creationId xmlns:a16="http://schemas.microsoft.com/office/drawing/2014/main" id="{DEBA716B-FED6-4880-BE17-C67216323578}"/>
              </a:ext>
            </a:extLst>
          </p:cNvPr>
          <p:cNvSpPr txBox="1"/>
          <p:nvPr/>
        </p:nvSpPr>
        <p:spPr>
          <a:xfrm>
            <a:off x="2507475" y="17318"/>
            <a:ext cx="13646925" cy="845616"/>
          </a:xfrm>
          <a:prstGeom prst="rect">
            <a:avLst/>
          </a:prstGeom>
          <a:noFill/>
        </p:spPr>
        <p:txBody>
          <a:bodyPr wrap="square">
            <a:spAutoFit/>
          </a:bodyPr>
          <a:lstStyle/>
          <a:p>
            <a:pPr lvl="0" algn="ctr" rtl="1">
              <a:lnSpc>
                <a:spcPct val="115000"/>
              </a:lnSpc>
              <a:spcAft>
                <a:spcPts val="1000"/>
              </a:spcAft>
            </a:pPr>
            <a:r>
              <a:rPr lang="ar-IQ" sz="4400" b="1" dirty="0">
                <a:solidFill>
                  <a:srgbClr val="FF0000"/>
                </a:solidFill>
                <a:effectLst/>
                <a:latin typeface="Calibri" panose="020F0502020204030204" pitchFamily="34" charset="0"/>
                <a:ea typeface="Calibri" panose="020F0502020204030204" pitchFamily="34" charset="0"/>
                <a:cs typeface="PT Bold Heading" panose="02010400000000000000" pitchFamily="2" charset="-78"/>
              </a:rPr>
              <a:t>المهارات المستمرة والمهارات المتماسكة والمهارات المتقطعة</a:t>
            </a:r>
            <a:endParaRPr lang="en-US" sz="4400" dirty="0">
              <a:solidFill>
                <a:srgbClr val="FF0000"/>
              </a:solidFill>
              <a:effectLst/>
              <a:latin typeface="Calibri" panose="020F0502020204030204" pitchFamily="34" charset="0"/>
              <a:ea typeface="Calibri" panose="020F0502020204030204" pitchFamily="34" charset="0"/>
              <a:cs typeface="PT Bold Heading" panose="02010400000000000000" pitchFamily="2" charset="-78"/>
            </a:endParaRPr>
          </a:p>
        </p:txBody>
      </p:sp>
      <p:sp>
        <p:nvSpPr>
          <p:cNvPr id="13" name="مربع نص 12">
            <a:extLst>
              <a:ext uri="{FF2B5EF4-FFF2-40B4-BE49-F238E27FC236}">
                <a16:creationId xmlns:a16="http://schemas.microsoft.com/office/drawing/2014/main" id="{ACBA08E4-71B3-4AF0-B6B4-FE777E166549}"/>
              </a:ext>
            </a:extLst>
          </p:cNvPr>
          <p:cNvSpPr txBox="1"/>
          <p:nvPr/>
        </p:nvSpPr>
        <p:spPr>
          <a:xfrm>
            <a:off x="0" y="1104900"/>
            <a:ext cx="18288000" cy="280076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rtl="1"/>
            <a:r>
              <a:rPr lang="ar-IQ" sz="3600" dirty="0">
                <a:ea typeface="Calibri" panose="020F0502020204030204" pitchFamily="34" charset="0"/>
                <a:cs typeface="PT Bold Heading" panose="02010400000000000000" pitchFamily="2" charset="-78"/>
              </a:rPr>
              <a:t>في</a:t>
            </a:r>
            <a:r>
              <a:rPr lang="ar-IQ" sz="4400" dirty="0">
                <a:effectLst/>
                <a:ea typeface="Calibri" panose="020F0502020204030204" pitchFamily="34" charset="0"/>
                <a:cs typeface="PT Bold Heading" panose="02010400000000000000" pitchFamily="2" charset="-78"/>
              </a:rPr>
              <a:t> هذا التصنيف تُحدّد المهارات على وفق الزمن الذي تستغرقه وفترات التوقف التي تتخلل الأداء ومدى الترابط بين أجزاء الحركة بعضها ببعض، إذ يمكن افتراض وجود سلسلة من المهارات في أحد طرفيها تقع المهارات المستمرة بينما تقع في الطرف الآخر منها المهارات المتقطعة وتتوزع جميع المهارات الرياضية على هذه السلسلة</a:t>
            </a:r>
            <a:endParaRPr lang="en-US" sz="8800" dirty="0">
              <a:effectLst/>
              <a:latin typeface="Times New Roman" panose="02020603050405020304" pitchFamily="18" charset="0"/>
              <a:ea typeface="Times New Roman" panose="02020603050405020304" pitchFamily="18" charset="0"/>
              <a:cs typeface="PT Bold Heading" panose="02010400000000000000" pitchFamily="2" charset="-78"/>
            </a:endParaRPr>
          </a:p>
        </p:txBody>
      </p:sp>
      <p:sp>
        <p:nvSpPr>
          <p:cNvPr id="14" name="مربع نص 13">
            <a:extLst>
              <a:ext uri="{FF2B5EF4-FFF2-40B4-BE49-F238E27FC236}">
                <a16:creationId xmlns:a16="http://schemas.microsoft.com/office/drawing/2014/main" id="{479D5A47-D760-4B06-825E-A38DB0060BC0}"/>
              </a:ext>
            </a:extLst>
          </p:cNvPr>
          <p:cNvSpPr txBox="1"/>
          <p:nvPr/>
        </p:nvSpPr>
        <p:spPr>
          <a:xfrm>
            <a:off x="0" y="3848100"/>
            <a:ext cx="18288000" cy="3046988"/>
          </a:xfrm>
          <a:prstGeom prst="rect">
            <a:avLst/>
          </a:prstGeom>
          <a:solidFill>
            <a:schemeClr val="tx1">
              <a:lumMod val="75000"/>
              <a:lumOff val="25000"/>
            </a:schemeClr>
          </a:solidFill>
        </p:spPr>
        <p:txBody>
          <a:bodyPr wrap="square">
            <a:spAutoFit/>
          </a:bodyPr>
          <a:lstStyle/>
          <a:p>
            <a:pPr algn="ctr"/>
            <a:r>
              <a:rPr lang="ar-IQ" sz="4800" dirty="0">
                <a:solidFill>
                  <a:schemeClr val="bg1"/>
                </a:solidFill>
                <a:effectLst/>
                <a:ea typeface="Calibri" panose="020F0502020204030204" pitchFamily="34" charset="0"/>
                <a:cs typeface="PT Bold Heading" panose="02010400000000000000" pitchFamily="2" charset="-78"/>
              </a:rPr>
              <a:t>إنَّ المهارة المستمرة هي المهارة التي تتكرر فيها الحركات بشكل متشابه ومستمر دون توقف ملحوظ، إذ يتداخل الجزء النهائي من الحركة الأولى مع الجزء التحضيري من الحركة التي تليها، وهكذا تظهر الحركات وكأنَّها حركة واحدة مستمرة، كما هو الحال في السباحة والركض والمشي والتجديف</a:t>
            </a:r>
            <a:endParaRPr lang="ar-IQ" sz="4800" dirty="0">
              <a:solidFill>
                <a:schemeClr val="bg1"/>
              </a:solidFill>
              <a:cs typeface="PT Bold Heading" panose="02010400000000000000" pitchFamily="2" charset="-78"/>
            </a:endParaRPr>
          </a:p>
        </p:txBody>
      </p:sp>
      <p:pic>
        <p:nvPicPr>
          <p:cNvPr id="24" name="صورة 23">
            <a:extLst>
              <a:ext uri="{FF2B5EF4-FFF2-40B4-BE49-F238E27FC236}">
                <a16:creationId xmlns:a16="http://schemas.microsoft.com/office/drawing/2014/main" id="{433E7919-C2D5-4D5D-AD05-228ACAE57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39800" y="6895088"/>
            <a:ext cx="4627418" cy="3068062"/>
          </a:xfrm>
          <a:prstGeom prst="rect">
            <a:avLst/>
          </a:prstGeom>
        </p:spPr>
      </p:pic>
      <p:pic>
        <p:nvPicPr>
          <p:cNvPr id="26" name="صورة 25">
            <a:extLst>
              <a:ext uri="{FF2B5EF4-FFF2-40B4-BE49-F238E27FC236}">
                <a16:creationId xmlns:a16="http://schemas.microsoft.com/office/drawing/2014/main" id="{6C866217-0CD1-4C69-9298-D92EF38C2B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81" y="6897288"/>
            <a:ext cx="4759037" cy="3046987"/>
          </a:xfrm>
          <a:prstGeom prst="rect">
            <a:avLst/>
          </a:prstGeom>
        </p:spPr>
      </p:pic>
      <p:pic>
        <p:nvPicPr>
          <p:cNvPr id="28" name="صورة 27">
            <a:extLst>
              <a:ext uri="{FF2B5EF4-FFF2-40B4-BE49-F238E27FC236}">
                <a16:creationId xmlns:a16="http://schemas.microsoft.com/office/drawing/2014/main" id="{2E3CE4AF-403F-4E42-A4B8-3DBFE70325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9818" y="6919332"/>
            <a:ext cx="4135583" cy="3068061"/>
          </a:xfrm>
          <a:prstGeom prst="rect">
            <a:avLst/>
          </a:prstGeom>
        </p:spPr>
      </p:pic>
      <p:pic>
        <p:nvPicPr>
          <p:cNvPr id="31" name="صورة 30">
            <a:extLst>
              <a:ext uri="{FF2B5EF4-FFF2-40B4-BE49-F238E27FC236}">
                <a16:creationId xmlns:a16="http://schemas.microsoft.com/office/drawing/2014/main" id="{CA10A15F-F599-4656-9C2D-D9B3DE2B07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15401" y="6895088"/>
            <a:ext cx="4724400" cy="3068062"/>
          </a:xfrm>
          <a:prstGeom prst="rect">
            <a:avLst/>
          </a:prstGeom>
        </p:spPr>
      </p:pic>
    </p:spTree>
    <p:extLst>
      <p:ext uri="{BB962C8B-B14F-4D97-AF65-F5344CB8AC3E}">
        <p14:creationId xmlns:p14="http://schemas.microsoft.com/office/powerpoint/2010/main" val="3472168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3" name="مربع نص 12">
            <a:extLst>
              <a:ext uri="{FF2B5EF4-FFF2-40B4-BE49-F238E27FC236}">
                <a16:creationId xmlns:a16="http://schemas.microsoft.com/office/drawing/2014/main" id="{86DE12C4-6972-4A26-B9C5-B321FAD7463F}"/>
              </a:ext>
            </a:extLst>
          </p:cNvPr>
          <p:cNvSpPr txBox="1"/>
          <p:nvPr/>
        </p:nvSpPr>
        <p:spPr>
          <a:xfrm>
            <a:off x="0" y="3743"/>
            <a:ext cx="18364200" cy="6740307"/>
          </a:xfrm>
          <a:prstGeom prst="rect">
            <a:avLst/>
          </a:prstGeom>
          <a:solidFill>
            <a:schemeClr val="bg2">
              <a:lumMod val="90000"/>
            </a:schemeClr>
          </a:solidFill>
        </p:spPr>
        <p:txBody>
          <a:bodyPr wrap="square">
            <a:spAutoFit/>
          </a:bodyPr>
          <a:lstStyle/>
          <a:p>
            <a:pPr algn="ctr"/>
            <a:r>
              <a:rPr lang="ar-IQ" sz="4800" dirty="0">
                <a:solidFill>
                  <a:srgbClr val="FF0000"/>
                </a:solidFill>
                <a:effectLst/>
                <a:ea typeface="Calibri" panose="020F0502020204030204" pitchFamily="34" charset="0"/>
                <a:cs typeface="PT Bold Heading" panose="02010400000000000000" pitchFamily="2" charset="-78"/>
              </a:rPr>
              <a:t>المهارة المتقطعة</a:t>
            </a:r>
          </a:p>
          <a:p>
            <a:pPr algn="ctr"/>
            <a:r>
              <a:rPr lang="ar-IQ" sz="4800" dirty="0">
                <a:solidFill>
                  <a:srgbClr val="FF0000"/>
                </a:solidFill>
                <a:effectLst/>
                <a:ea typeface="Calibri" panose="020F0502020204030204" pitchFamily="34" charset="0"/>
                <a:cs typeface="PT Bold Heading" panose="02010400000000000000" pitchFamily="2" charset="-78"/>
              </a:rPr>
              <a:t> </a:t>
            </a:r>
            <a:r>
              <a:rPr lang="ar-IQ" sz="4800" dirty="0">
                <a:effectLst/>
                <a:ea typeface="Calibri" panose="020F0502020204030204" pitchFamily="34" charset="0"/>
                <a:cs typeface="PT Bold Heading" panose="02010400000000000000" pitchFamily="2" charset="-78"/>
              </a:rPr>
              <a:t>فهي المهارة التي تتكون من حركة لها بداية ونهاية واضحة ولا ترتبط بالضرورة بالحركة التي تليها كما هو الحال في الإرسال بالكرة الطائرة فبعد تنفيذ الإرسال تعتمد الحركة الآتية على أسلوب استجابة الفريق المنافس وهذا أمر لا يمكن معرفته أو توقعه دائمًا، لذا فإنَّ الحركة الآتية للإرسال قد تكون مختلفة في كلّ مرة، هذا فضلًا على أنَّ هناك مدّة زمنية بين تنفيذ الإرسال والمهارة التي تأتيها، وتتميز المهارة المستمرة بإمكانية تعلّمها بوقت أسرع من المهارة المتقطعة عندما تكون من نفس مستوى الصعوبة، كما يمكن </a:t>
            </a:r>
            <a:r>
              <a:rPr lang="ar-IQ" sz="4800" dirty="0" err="1">
                <a:effectLst/>
                <a:ea typeface="Calibri" panose="020F0502020204030204" pitchFamily="34" charset="0"/>
                <a:cs typeface="PT Bold Heading" panose="02010400000000000000" pitchFamily="2" charset="-78"/>
              </a:rPr>
              <a:t>الإحتفاظ</a:t>
            </a:r>
            <a:r>
              <a:rPr lang="ar-IQ" sz="4800" dirty="0">
                <a:effectLst/>
                <a:ea typeface="Calibri" panose="020F0502020204030204" pitchFamily="34" charset="0"/>
                <a:cs typeface="PT Bold Heading" panose="02010400000000000000" pitchFamily="2" charset="-78"/>
              </a:rPr>
              <a:t> بالمهارة المستمرة لمدة زمنية أطول وذلك لإنَّ تكرار الحركة وممارستها (التمرين عليها) هو جزء متأصل في طبيعة المهارة. </a:t>
            </a:r>
            <a:endParaRPr lang="ar-IQ" sz="6000" dirty="0">
              <a:cs typeface="PT Bold Heading" panose="02010400000000000000" pitchFamily="2" charset="-78"/>
            </a:endParaRPr>
          </a:p>
        </p:txBody>
      </p:sp>
      <p:pic>
        <p:nvPicPr>
          <p:cNvPr id="12" name="صورة 11">
            <a:extLst>
              <a:ext uri="{FF2B5EF4-FFF2-40B4-BE49-F238E27FC236}">
                <a16:creationId xmlns:a16="http://schemas.microsoft.com/office/drawing/2014/main" id="{42ED14C5-324C-4247-9DB9-84D11A5E1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436" y="6761018"/>
            <a:ext cx="7585364" cy="3201782"/>
          </a:xfrm>
          <a:prstGeom prst="rect">
            <a:avLst/>
          </a:prstGeom>
        </p:spPr>
      </p:pic>
      <p:pic>
        <p:nvPicPr>
          <p:cNvPr id="16" name="صورة 15">
            <a:extLst>
              <a:ext uri="{FF2B5EF4-FFF2-40B4-BE49-F238E27FC236}">
                <a16:creationId xmlns:a16="http://schemas.microsoft.com/office/drawing/2014/main" id="{617A460E-A0B5-4742-AA65-9899B8F1C5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743700"/>
            <a:ext cx="5638801" cy="3219100"/>
          </a:xfrm>
          <a:prstGeom prst="rect">
            <a:avLst/>
          </a:prstGeom>
        </p:spPr>
      </p:pic>
      <p:pic>
        <p:nvPicPr>
          <p:cNvPr id="19" name="صورة 18">
            <a:extLst>
              <a:ext uri="{FF2B5EF4-FFF2-40B4-BE49-F238E27FC236}">
                <a16:creationId xmlns:a16="http://schemas.microsoft.com/office/drawing/2014/main" id="{C832FD7F-1CBB-4262-8738-DCD86C5505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58800" y="6744050"/>
            <a:ext cx="5001491" cy="3219100"/>
          </a:xfrm>
          <a:prstGeom prst="rect">
            <a:avLst/>
          </a:prstGeom>
        </p:spPr>
      </p:pic>
    </p:spTree>
    <p:extLst>
      <p:ext uri="{BB962C8B-B14F-4D97-AF65-F5344CB8AC3E}">
        <p14:creationId xmlns:p14="http://schemas.microsoft.com/office/powerpoint/2010/main" val="3575642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3" name="مربع نص 12">
            <a:extLst>
              <a:ext uri="{FF2B5EF4-FFF2-40B4-BE49-F238E27FC236}">
                <a16:creationId xmlns:a16="http://schemas.microsoft.com/office/drawing/2014/main" id="{86DE12C4-6972-4A26-B9C5-B321FAD7463F}"/>
              </a:ext>
            </a:extLst>
          </p:cNvPr>
          <p:cNvSpPr txBox="1"/>
          <p:nvPr/>
        </p:nvSpPr>
        <p:spPr>
          <a:xfrm>
            <a:off x="0" y="3743"/>
            <a:ext cx="18364200" cy="6424579"/>
          </a:xfrm>
          <a:prstGeom prst="rect">
            <a:avLst/>
          </a:prstGeom>
          <a:solidFill>
            <a:schemeClr val="tx2">
              <a:lumMod val="20000"/>
              <a:lumOff val="80000"/>
            </a:schemeClr>
          </a:solidFill>
        </p:spPr>
        <p:txBody>
          <a:bodyPr wrap="square">
            <a:spAutoFit/>
          </a:bodyPr>
          <a:lstStyle/>
          <a:p>
            <a:pPr algn="ctr" rtl="1">
              <a:lnSpc>
                <a:spcPct val="115000"/>
              </a:lnSpc>
              <a:spcAft>
                <a:spcPts val="1000"/>
              </a:spcAft>
            </a:pPr>
            <a:r>
              <a:rPr lang="ar-IQ" sz="4400" dirty="0">
                <a:solidFill>
                  <a:srgbClr val="FF0000"/>
                </a:solidFill>
                <a:effectLst/>
                <a:latin typeface="Calibri" panose="020F0502020204030204" pitchFamily="34" charset="0"/>
                <a:ea typeface="Calibri" panose="020F0502020204030204" pitchFamily="34" charset="0"/>
                <a:cs typeface="PT Bold Heading" panose="02010400000000000000" pitchFamily="2" charset="-78"/>
              </a:rPr>
              <a:t>المهارات المتماسكة</a:t>
            </a:r>
          </a:p>
          <a:p>
            <a:pPr algn="ctr" rtl="1">
              <a:lnSpc>
                <a:spcPct val="115000"/>
              </a:lnSpc>
              <a:spcAft>
                <a:spcPts val="1000"/>
              </a:spcAft>
            </a:pPr>
            <a:r>
              <a:rPr lang="ar-IQ" sz="4400" dirty="0">
                <a:effectLst/>
                <a:latin typeface="Calibri" panose="020F0502020204030204" pitchFamily="34" charset="0"/>
                <a:ea typeface="Calibri" panose="020F0502020204030204" pitchFamily="34" charset="0"/>
                <a:cs typeface="PT Bold Heading" panose="02010400000000000000" pitchFamily="2" charset="-78"/>
              </a:rPr>
              <a:t> فتتصف باعتماد الحركات فيها الواحدة على الأخرى، كمهارة الغطس إلى الماء والحركات الأرضية في الجمناستك إذ تعتمد كلّ حركة على ما يسبقها وما يأتيها من حركات، وأغلب الحرات الرياضية هي من نوع المهارات المتماسكة، ويصعب أحيانًا فصل هذه المهارات إلى أجزاء عند تعلّمها وذلك من أجل المحافظة على وحدتها وترابطها، فعلى سبيل المثال نلاحظ أنَّ مهارة رمي الرمح تعتمد على مدى الترابط والانسيابية بين حركة الاقتراب والرمي فانسيابية الحركة والربط المناسب بين أجزائها يُعد العنصر الحاسم في نجاح أدائها، وكذلك الأمر بالنسبة لحركتي الدوران ورمي المطرقة.</a:t>
            </a:r>
            <a:endParaRPr lang="en-US" sz="4400" dirty="0">
              <a:effectLst/>
              <a:latin typeface="Calibri" panose="020F0502020204030204" pitchFamily="34" charset="0"/>
              <a:ea typeface="Calibri" panose="020F0502020204030204" pitchFamily="34" charset="0"/>
              <a:cs typeface="PT Bold Heading" panose="02010400000000000000" pitchFamily="2" charset="-78"/>
            </a:endParaRPr>
          </a:p>
        </p:txBody>
      </p:sp>
      <p:pic>
        <p:nvPicPr>
          <p:cNvPr id="10" name="صورة 9">
            <a:extLst>
              <a:ext uri="{FF2B5EF4-FFF2-40B4-BE49-F238E27FC236}">
                <a16:creationId xmlns:a16="http://schemas.microsoft.com/office/drawing/2014/main" id="{2990BA63-C19D-4A6C-BD31-F6292B1793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96800" y="6422973"/>
            <a:ext cx="5791200" cy="3540173"/>
          </a:xfrm>
          <a:prstGeom prst="rect">
            <a:avLst/>
          </a:prstGeom>
        </p:spPr>
      </p:pic>
      <p:pic>
        <p:nvPicPr>
          <p:cNvPr id="14" name="صورة 13">
            <a:extLst>
              <a:ext uri="{FF2B5EF4-FFF2-40B4-BE49-F238E27FC236}">
                <a16:creationId xmlns:a16="http://schemas.microsoft.com/office/drawing/2014/main" id="{52E8A9A1-24A9-4B3D-AFB2-A64C9205A3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0582" y="6422975"/>
            <a:ext cx="6456218" cy="3540173"/>
          </a:xfrm>
          <a:prstGeom prst="rect">
            <a:avLst/>
          </a:prstGeom>
        </p:spPr>
      </p:pic>
      <p:pic>
        <p:nvPicPr>
          <p:cNvPr id="17" name="صورة 16">
            <a:extLst>
              <a:ext uri="{FF2B5EF4-FFF2-40B4-BE49-F238E27FC236}">
                <a16:creationId xmlns:a16="http://schemas.microsoft.com/office/drawing/2014/main" id="{8416707E-FD93-4DAA-87B8-405D1EB403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422976"/>
            <a:ext cx="6019800" cy="3540174"/>
          </a:xfrm>
          <a:prstGeom prst="rect">
            <a:avLst/>
          </a:prstGeom>
        </p:spPr>
      </p:pic>
    </p:spTree>
    <p:extLst>
      <p:ext uri="{BB962C8B-B14F-4D97-AF65-F5344CB8AC3E}">
        <p14:creationId xmlns:p14="http://schemas.microsoft.com/office/powerpoint/2010/main" val="2908321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3" name="مربع نص 12">
            <a:extLst>
              <a:ext uri="{FF2B5EF4-FFF2-40B4-BE49-F238E27FC236}">
                <a16:creationId xmlns:a16="http://schemas.microsoft.com/office/drawing/2014/main" id="{86DE12C4-6972-4A26-B9C5-B321FAD7463F}"/>
              </a:ext>
            </a:extLst>
          </p:cNvPr>
          <p:cNvSpPr txBox="1"/>
          <p:nvPr/>
        </p:nvSpPr>
        <p:spPr>
          <a:xfrm>
            <a:off x="0" y="3743"/>
            <a:ext cx="18288000" cy="5367367"/>
          </a:xfrm>
          <a:prstGeom prst="rect">
            <a:avLst/>
          </a:prstGeom>
          <a:solidFill>
            <a:schemeClr val="bg2">
              <a:lumMod val="90000"/>
            </a:schemeClr>
          </a:solidFill>
        </p:spPr>
        <p:txBody>
          <a:bodyPr wrap="square">
            <a:spAutoFit/>
          </a:bodyPr>
          <a:lstStyle/>
          <a:p>
            <a:pPr algn="ctr" rtl="1">
              <a:lnSpc>
                <a:spcPct val="115000"/>
              </a:lnSpc>
              <a:spcAft>
                <a:spcPts val="1000"/>
              </a:spcAft>
            </a:pPr>
            <a:r>
              <a:rPr lang="ar-IQ" sz="4000" b="1" dirty="0">
                <a:solidFill>
                  <a:srgbClr val="FF0000"/>
                </a:solidFill>
                <a:effectLst/>
                <a:latin typeface="Calibri" panose="020F0502020204030204" pitchFamily="34" charset="0"/>
                <a:ea typeface="Calibri" panose="020F0502020204030204" pitchFamily="34" charset="0"/>
                <a:cs typeface="PT Bold Heading" panose="02010400000000000000" pitchFamily="2" charset="-78"/>
              </a:rPr>
              <a:t>مهارات السيطرة الذاتية ومهارات السيطرة الخارجية</a:t>
            </a:r>
            <a:endParaRPr lang="en-US" sz="4000" dirty="0">
              <a:solidFill>
                <a:srgbClr val="FF0000"/>
              </a:solidFill>
              <a:effectLst/>
              <a:latin typeface="Calibri" panose="020F0502020204030204" pitchFamily="34" charset="0"/>
              <a:ea typeface="Calibri" panose="020F0502020204030204" pitchFamily="34" charset="0"/>
              <a:cs typeface="PT Bold Heading" panose="02010400000000000000" pitchFamily="2" charset="-78"/>
            </a:endParaRPr>
          </a:p>
          <a:p>
            <a:pPr algn="ctr" rtl="1">
              <a:lnSpc>
                <a:spcPct val="115000"/>
              </a:lnSpc>
              <a:spcAft>
                <a:spcPts val="1000"/>
              </a:spcAft>
            </a:pPr>
            <a:r>
              <a:rPr lang="ar-IQ" sz="3600" dirty="0">
                <a:effectLst/>
                <a:ea typeface="Calibri" panose="020F0502020204030204" pitchFamily="34" charset="0"/>
                <a:cs typeface="PT Bold Heading" panose="02010400000000000000" pitchFamily="2" charset="-78"/>
              </a:rPr>
              <a:t>يمكن تقسيم المهارات الحركية إلى أربعة أنواع على </a:t>
            </a:r>
            <a:r>
              <a:rPr lang="ar-IQ" sz="3600" b="1" u="sng" dirty="0">
                <a:effectLst/>
                <a:ea typeface="Calibri" panose="020F0502020204030204" pitchFamily="34" charset="0"/>
                <a:cs typeface="PT Bold Heading" panose="02010400000000000000" pitchFamily="2" charset="-78"/>
              </a:rPr>
              <a:t>وفق طبيعة الفرد والهدف</a:t>
            </a:r>
            <a:r>
              <a:rPr lang="ar-IQ" sz="3600" dirty="0">
                <a:effectLst/>
                <a:ea typeface="Calibri" panose="020F0502020204030204" pitchFamily="34" charset="0"/>
                <a:cs typeface="PT Bold Heading" panose="02010400000000000000" pitchFamily="2" charset="-78"/>
              </a:rPr>
              <a:t>، ففي بعض المهارات يكون الفرد في حالة ثبات عند قيامه </a:t>
            </a:r>
            <a:r>
              <a:rPr lang="ar-IQ" sz="3600" dirty="0" err="1">
                <a:effectLst/>
                <a:ea typeface="Calibri" panose="020F0502020204030204" pitchFamily="34" charset="0"/>
                <a:cs typeface="PT Bold Heading" panose="02010400000000000000" pitchFamily="2" charset="-78"/>
              </a:rPr>
              <a:t>بالإستجابة</a:t>
            </a:r>
            <a:r>
              <a:rPr lang="ar-IQ" sz="3600" dirty="0">
                <a:effectLst/>
                <a:ea typeface="Calibri" panose="020F0502020204030204" pitchFamily="34" charset="0"/>
                <a:cs typeface="PT Bold Heading" panose="02010400000000000000" pitchFamily="2" charset="-78"/>
              </a:rPr>
              <a:t> كما يكون هدف المهارة أيضًا، بينما تنفذ بعض المهارات بطريقة يكون الفرد والهدف كلاهما في حالة حركة، لذا يمكن تصنيف المهارات إلى أربعة أنواع موزعة على سلسلة افتراضية في أحد طرفيها مهارات </a:t>
            </a:r>
            <a:r>
              <a:rPr lang="ar-IQ" sz="3600" b="1" u="sng" dirty="0">
                <a:effectLst/>
                <a:ea typeface="Calibri" panose="020F0502020204030204" pitchFamily="34" charset="0"/>
                <a:cs typeface="PT Bold Heading" panose="02010400000000000000" pitchFamily="2" charset="-78"/>
              </a:rPr>
              <a:t>يكون فيها الفرد والهدف في حالة ثبات</a:t>
            </a:r>
            <a:r>
              <a:rPr lang="ar-IQ" sz="3600" dirty="0">
                <a:effectLst/>
                <a:ea typeface="Calibri" panose="020F0502020204030204" pitchFamily="34" charset="0"/>
                <a:cs typeface="PT Bold Heading" panose="02010400000000000000" pitchFamily="2" charset="-78"/>
              </a:rPr>
              <a:t> وفي الطرف الآخر منها </a:t>
            </a:r>
            <a:r>
              <a:rPr lang="ar-IQ" sz="3600" b="1" u="sng" dirty="0">
                <a:effectLst/>
                <a:ea typeface="Calibri" panose="020F0502020204030204" pitchFamily="34" charset="0"/>
                <a:cs typeface="PT Bold Heading" panose="02010400000000000000" pitchFamily="2" charset="-78"/>
              </a:rPr>
              <a:t>مهارات فيها الفرد والهدف في حالة حركة</a:t>
            </a:r>
            <a:r>
              <a:rPr lang="ar-IQ" sz="3600" dirty="0">
                <a:effectLst/>
                <a:ea typeface="Calibri" panose="020F0502020204030204" pitchFamily="34" charset="0"/>
                <a:cs typeface="PT Bold Heading" panose="02010400000000000000" pitchFamily="2" charset="-78"/>
              </a:rPr>
              <a:t>، وبين هذين الطرفين نوعان آخران من المهارات, أحدهما </a:t>
            </a:r>
            <a:r>
              <a:rPr lang="ar-IQ" sz="3600" b="1" u="sng" dirty="0">
                <a:effectLst/>
                <a:ea typeface="Calibri" panose="020F0502020204030204" pitchFamily="34" charset="0"/>
                <a:cs typeface="PT Bold Heading" panose="02010400000000000000" pitchFamily="2" charset="-78"/>
              </a:rPr>
              <a:t>يكون فيه الفرد ثابتًا والهدف متحرك</a:t>
            </a:r>
            <a:r>
              <a:rPr lang="ar-IQ" sz="3600" dirty="0">
                <a:effectLst/>
                <a:ea typeface="Calibri" panose="020F0502020204030204" pitchFamily="34" charset="0"/>
                <a:cs typeface="PT Bold Heading" panose="02010400000000000000" pitchFamily="2" charset="-78"/>
              </a:rPr>
              <a:t>, والآخر فيه الفرد </a:t>
            </a:r>
            <a:r>
              <a:rPr lang="ar-IQ" sz="3600" b="1" u="sng" dirty="0">
                <a:effectLst/>
                <a:ea typeface="Calibri" panose="020F0502020204030204" pitchFamily="34" charset="0"/>
                <a:cs typeface="PT Bold Heading" panose="02010400000000000000" pitchFamily="2" charset="-78"/>
              </a:rPr>
              <a:t>متحركًا والهدف ثابت</a:t>
            </a:r>
            <a:r>
              <a:rPr lang="ar-IQ" sz="3600" dirty="0">
                <a:effectLst/>
                <a:ea typeface="Calibri" panose="020F0502020204030204" pitchFamily="34" charset="0"/>
                <a:cs typeface="PT Bold Heading" panose="02010400000000000000" pitchFamily="2" charset="-78"/>
              </a:rPr>
              <a:t>، إنَّ الشيء المهمّ هنا هو المدى الذي تسمح به طبيعة المهارة للفرد بالتنبؤ </a:t>
            </a:r>
            <a:r>
              <a:rPr lang="ar-IQ" sz="3600" dirty="0" err="1">
                <a:effectLst/>
                <a:ea typeface="Calibri" panose="020F0502020204030204" pitchFamily="34" charset="0"/>
                <a:cs typeface="PT Bold Heading" panose="02010400000000000000" pitchFamily="2" charset="-78"/>
              </a:rPr>
              <a:t>للإستجابة</a:t>
            </a:r>
            <a:r>
              <a:rPr lang="ar-IQ" sz="3600" dirty="0">
                <a:effectLst/>
                <a:ea typeface="Calibri" panose="020F0502020204030204" pitchFamily="34" charset="0"/>
                <a:cs typeface="PT Bold Heading" panose="02010400000000000000" pitchFamily="2" charset="-78"/>
              </a:rPr>
              <a:t> ومقدار السيطرة الذاتية أو الخارجية على أداء المهارة، </a:t>
            </a:r>
            <a:endParaRPr lang="en-US" sz="7200" dirty="0">
              <a:effectLst/>
              <a:latin typeface="Calibri" panose="020F0502020204030204" pitchFamily="34" charset="0"/>
              <a:ea typeface="Calibri" panose="020F0502020204030204" pitchFamily="34" charset="0"/>
              <a:cs typeface="PT Bold Heading" panose="02010400000000000000" pitchFamily="2" charset="-78"/>
            </a:endParaRPr>
          </a:p>
        </p:txBody>
      </p:sp>
      <p:sp>
        <p:nvSpPr>
          <p:cNvPr id="15" name="مربع نص 14">
            <a:extLst>
              <a:ext uri="{FF2B5EF4-FFF2-40B4-BE49-F238E27FC236}">
                <a16:creationId xmlns:a16="http://schemas.microsoft.com/office/drawing/2014/main" id="{FD76BAB3-D664-4075-BCF6-59BA3B547B93}"/>
              </a:ext>
            </a:extLst>
          </p:cNvPr>
          <p:cNvSpPr txBox="1"/>
          <p:nvPr/>
        </p:nvSpPr>
        <p:spPr>
          <a:xfrm>
            <a:off x="6927" y="5371110"/>
            <a:ext cx="18281073" cy="1569660"/>
          </a:xfrm>
          <a:prstGeom prst="rect">
            <a:avLst/>
          </a:prstGeom>
          <a:solidFill>
            <a:schemeClr val="accent2">
              <a:lumMod val="60000"/>
              <a:lumOff val="40000"/>
            </a:schemeClr>
          </a:solidFill>
        </p:spPr>
        <p:txBody>
          <a:bodyPr wrap="square">
            <a:spAutoFit/>
          </a:bodyPr>
          <a:lstStyle/>
          <a:p>
            <a:pPr algn="r"/>
            <a:r>
              <a:rPr lang="ar-IQ" sz="3200" dirty="0">
                <a:effectLst/>
                <a:ea typeface="Calibri" panose="020F0502020204030204" pitchFamily="34" charset="0"/>
                <a:cs typeface="PT Bold Heading" panose="02010400000000000000" pitchFamily="2" charset="-78"/>
              </a:rPr>
              <a:t>وعلينا النظر إلى المهارة التي تقع على هذه السلسلة في إطار الظروف التي تؤدى فيها المهارة، فعلى سبيل المثال في مهارة ضرب الكرة بالمضرب يكون اللاعب في حالة ثبات قبل أدائه للضربة ولكنَّه سيتحرك أثناء قيامه بالمهارة ويمكن أن نلاحظ أنَّ المهارات على هذه السلسلة تزداد صعوبة كلّما انتقلنا من الطرف الأيمن نحو الطرف الأيسر</a:t>
            </a:r>
            <a:endParaRPr lang="ar-IQ" sz="3200" dirty="0">
              <a:cs typeface="PT Bold Heading" panose="02010400000000000000" pitchFamily="2" charset="-78"/>
            </a:endParaRPr>
          </a:p>
        </p:txBody>
      </p:sp>
      <p:pic>
        <p:nvPicPr>
          <p:cNvPr id="11" name="صورة 10">
            <a:extLst>
              <a:ext uri="{FF2B5EF4-FFF2-40B4-BE49-F238E27FC236}">
                <a16:creationId xmlns:a16="http://schemas.microsoft.com/office/drawing/2014/main" id="{D9D48A4C-9EBF-45B4-B213-B92C8354A9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55" y="6936316"/>
            <a:ext cx="5871004" cy="3026834"/>
          </a:xfrm>
          <a:prstGeom prst="rect">
            <a:avLst/>
          </a:prstGeom>
        </p:spPr>
      </p:pic>
      <p:pic>
        <p:nvPicPr>
          <p:cNvPr id="16" name="صورة 15">
            <a:extLst>
              <a:ext uri="{FF2B5EF4-FFF2-40B4-BE49-F238E27FC236}">
                <a16:creationId xmlns:a16="http://schemas.microsoft.com/office/drawing/2014/main" id="{9E927CB1-855D-4568-A675-C3458510FB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39600" y="6936316"/>
            <a:ext cx="6234545" cy="3026834"/>
          </a:xfrm>
          <a:prstGeom prst="rect">
            <a:avLst/>
          </a:prstGeom>
        </p:spPr>
      </p:pic>
      <p:pic>
        <p:nvPicPr>
          <p:cNvPr id="20" name="صورة 19">
            <a:extLst>
              <a:ext uri="{FF2B5EF4-FFF2-40B4-BE49-F238E27FC236}">
                <a16:creationId xmlns:a16="http://schemas.microsoft.com/office/drawing/2014/main" id="{13464F7E-4723-4623-9250-AE9525415A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4860" y="6936316"/>
            <a:ext cx="6154740" cy="3026834"/>
          </a:xfrm>
          <a:prstGeom prst="rect">
            <a:avLst/>
          </a:prstGeom>
        </p:spPr>
      </p:pic>
    </p:spTree>
    <p:extLst>
      <p:ext uri="{BB962C8B-B14F-4D97-AF65-F5344CB8AC3E}">
        <p14:creationId xmlns:p14="http://schemas.microsoft.com/office/powerpoint/2010/main" val="3208414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6" name="مربع نص 15">
            <a:extLst>
              <a:ext uri="{FF2B5EF4-FFF2-40B4-BE49-F238E27FC236}">
                <a16:creationId xmlns:a16="http://schemas.microsoft.com/office/drawing/2014/main" id="{0C3F7663-CD4D-44E0-84DC-FF3B51AE7579}"/>
              </a:ext>
            </a:extLst>
          </p:cNvPr>
          <p:cNvSpPr txBox="1"/>
          <p:nvPr/>
        </p:nvSpPr>
        <p:spPr>
          <a:xfrm>
            <a:off x="-96982" y="-38100"/>
            <a:ext cx="18384982" cy="5577424"/>
          </a:xfrm>
          <a:prstGeom prst="rect">
            <a:avLst/>
          </a:prstGeom>
          <a:solidFill>
            <a:schemeClr val="accent3">
              <a:lumMod val="40000"/>
              <a:lumOff val="60000"/>
            </a:schemeClr>
          </a:solidFill>
        </p:spPr>
        <p:txBody>
          <a:bodyPr wrap="square">
            <a:spAutoFit/>
          </a:bodyPr>
          <a:lstStyle/>
          <a:p>
            <a:pPr lvl="0" algn="just" rtl="1">
              <a:lnSpc>
                <a:spcPct val="115000"/>
              </a:lnSpc>
              <a:spcAft>
                <a:spcPts val="1000"/>
              </a:spcAft>
            </a:pPr>
            <a:r>
              <a:rPr lang="ar-IQ" sz="4800" b="1" dirty="0">
                <a:solidFill>
                  <a:srgbClr val="FF0000"/>
                </a:solidFill>
                <a:effectLst/>
                <a:latin typeface="Calibri" panose="020F0502020204030204" pitchFamily="34" charset="0"/>
                <a:ea typeface="Calibri" panose="020F0502020204030204" pitchFamily="34" charset="0"/>
                <a:cs typeface="PT Bold Heading" panose="02010400000000000000" pitchFamily="2" charset="-78"/>
              </a:rPr>
              <a:t>                                 </a:t>
            </a:r>
            <a:r>
              <a:rPr lang="ar-IQ" sz="5400" b="1" dirty="0">
                <a:solidFill>
                  <a:srgbClr val="FF0000"/>
                </a:solidFill>
                <a:effectLst/>
                <a:latin typeface="Calibri" panose="020F0502020204030204" pitchFamily="34" charset="0"/>
                <a:ea typeface="Calibri" panose="020F0502020204030204" pitchFamily="34" charset="0"/>
                <a:cs typeface="PT Bold Heading" panose="02010400000000000000" pitchFamily="2" charset="-78"/>
              </a:rPr>
              <a:t>المهارات المغلقة والمهارات المفتوحة </a:t>
            </a:r>
            <a:endParaRPr lang="en-US" sz="4800" dirty="0">
              <a:solidFill>
                <a:srgbClr val="FF0000"/>
              </a:solidFill>
              <a:effectLst/>
              <a:latin typeface="Calibri" panose="020F0502020204030204" pitchFamily="34" charset="0"/>
              <a:ea typeface="Calibri" panose="020F0502020204030204" pitchFamily="34" charset="0"/>
              <a:cs typeface="PT Bold Heading" panose="02010400000000000000" pitchFamily="2" charset="-78"/>
            </a:endParaRPr>
          </a:p>
          <a:p>
            <a:pPr algn="ctr"/>
            <a:r>
              <a:rPr lang="ar-IQ" sz="4400" dirty="0">
                <a:effectLst/>
                <a:ea typeface="Calibri" panose="020F0502020204030204" pitchFamily="34" charset="0"/>
                <a:cs typeface="PT Bold Heading" panose="02010400000000000000" pitchFamily="2" charset="-78"/>
              </a:rPr>
              <a:t>يرتبط هذا التصنيف إلى حدّ كبير بالتصنيف السابق والخاص بالسيطرة الذاتية والسيطرة الخارجية، إنَّ </a:t>
            </a:r>
            <a:r>
              <a:rPr lang="ar-IQ" sz="4400" b="1" dirty="0">
                <a:effectLst/>
                <a:ea typeface="Calibri" panose="020F0502020204030204" pitchFamily="34" charset="0"/>
                <a:cs typeface="PT Bold Heading" panose="02010400000000000000" pitchFamily="2" charset="-78"/>
              </a:rPr>
              <a:t>المهارة المغلقة هي المهارة التي تؤدى في ظروف بيئية ثابتة نسبيًا</a:t>
            </a:r>
            <a:r>
              <a:rPr lang="ar-IQ" sz="4400" dirty="0">
                <a:effectLst/>
                <a:ea typeface="Calibri" panose="020F0502020204030204" pitchFamily="34" charset="0"/>
                <a:cs typeface="PT Bold Heading" panose="02010400000000000000" pitchFamily="2" charset="-78"/>
              </a:rPr>
              <a:t>، أمّا المهارة المفتوحة </a:t>
            </a:r>
            <a:r>
              <a:rPr lang="ar-IQ" sz="4400" b="1" dirty="0">
                <a:effectLst/>
                <a:ea typeface="Calibri" panose="020F0502020204030204" pitchFamily="34" charset="0"/>
                <a:cs typeface="PT Bold Heading" panose="02010400000000000000" pitchFamily="2" charset="-78"/>
              </a:rPr>
              <a:t>فهي تلك المهارة التي تؤدى في ظروف تتغير أحداثها باستمرار</a:t>
            </a:r>
            <a:r>
              <a:rPr lang="ar-IQ" sz="4400" dirty="0">
                <a:effectLst/>
                <a:ea typeface="Calibri" panose="020F0502020204030204" pitchFamily="34" charset="0"/>
                <a:cs typeface="PT Bold Heading" panose="02010400000000000000" pitchFamily="2" charset="-78"/>
              </a:rPr>
              <a:t>، ويمكن أن </a:t>
            </a:r>
            <a:r>
              <a:rPr lang="ar-IQ" sz="4400" dirty="0">
                <a:solidFill>
                  <a:srgbClr val="00B0F0"/>
                </a:solidFill>
                <a:effectLst/>
                <a:ea typeface="Calibri" panose="020F0502020204030204" pitchFamily="34" charset="0"/>
                <a:cs typeface="PT Bold Heading" panose="02010400000000000000" pitchFamily="2" charset="-78"/>
              </a:rPr>
              <a:t>تُعرّف المهارات المغلقة بأنَّها </a:t>
            </a:r>
            <a:r>
              <a:rPr lang="ar-IQ" sz="4400" b="1" u="sng" dirty="0">
                <a:solidFill>
                  <a:srgbClr val="00B0F0"/>
                </a:solidFill>
                <a:effectLst/>
                <a:ea typeface="Calibri" panose="020F0502020204030204" pitchFamily="34" charset="0"/>
                <a:cs typeface="PT Bold Heading" panose="02010400000000000000" pitchFamily="2" charset="-78"/>
              </a:rPr>
              <a:t>تلك </a:t>
            </a:r>
            <a:r>
              <a:rPr lang="ar-IQ" sz="4400" b="1" dirty="0">
                <a:solidFill>
                  <a:srgbClr val="00B0F0"/>
                </a:solidFill>
                <a:effectLst/>
                <a:ea typeface="Calibri" panose="020F0502020204030204" pitchFamily="34" charset="0"/>
                <a:cs typeface="PT Bold Heading" panose="02010400000000000000" pitchFamily="2" charset="-78"/>
              </a:rPr>
              <a:t>المهارات التي ليست لها متطلبات بيئية عديدة وإن كان لها بعض المتطلبات فهي غير متوقعة مثل رمي القرص وركض 100م وغيرها</a:t>
            </a:r>
            <a:br>
              <a:rPr lang="en-US" sz="8800" b="1" dirty="0">
                <a:solidFill>
                  <a:srgbClr val="00B0F0"/>
                </a:solidFill>
                <a:cs typeface="PT Bold Heading" panose="02010400000000000000" pitchFamily="2" charset="-78"/>
              </a:rPr>
            </a:br>
            <a:endParaRPr lang="ar-IQ" sz="6600" dirty="0">
              <a:solidFill>
                <a:srgbClr val="00B0F0"/>
              </a:solidFill>
              <a:cs typeface="PT Bold Heading" panose="02010400000000000000" pitchFamily="2" charset="-78"/>
            </a:endParaRPr>
          </a:p>
        </p:txBody>
      </p:sp>
      <p:pic>
        <p:nvPicPr>
          <p:cNvPr id="11" name="صورة 10">
            <a:extLst>
              <a:ext uri="{FF2B5EF4-FFF2-40B4-BE49-F238E27FC236}">
                <a16:creationId xmlns:a16="http://schemas.microsoft.com/office/drawing/2014/main" id="{B5E7CAE1-1FE6-4594-943B-C25404EFE6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30175" y="5527998"/>
            <a:ext cx="5478607" cy="4435152"/>
          </a:xfrm>
          <a:prstGeom prst="rect">
            <a:avLst/>
          </a:prstGeom>
        </p:spPr>
      </p:pic>
      <p:pic>
        <p:nvPicPr>
          <p:cNvPr id="15" name="صورة 14">
            <a:extLst>
              <a:ext uri="{FF2B5EF4-FFF2-40B4-BE49-F238E27FC236}">
                <a16:creationId xmlns:a16="http://schemas.microsoft.com/office/drawing/2014/main" id="{F71CB4C0-54BC-480D-8BE9-3BA1118934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5539324"/>
            <a:ext cx="7953375" cy="4423826"/>
          </a:xfrm>
          <a:prstGeom prst="rect">
            <a:avLst/>
          </a:prstGeom>
        </p:spPr>
      </p:pic>
      <p:pic>
        <p:nvPicPr>
          <p:cNvPr id="20" name="صورة 19">
            <a:extLst>
              <a:ext uri="{FF2B5EF4-FFF2-40B4-BE49-F238E27FC236}">
                <a16:creationId xmlns:a16="http://schemas.microsoft.com/office/drawing/2014/main" id="{C9509D9A-1527-432C-8920-CB3B2F8BDE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461227"/>
            <a:ext cx="4876800" cy="4501923"/>
          </a:xfrm>
          <a:prstGeom prst="rect">
            <a:avLst/>
          </a:prstGeom>
        </p:spPr>
      </p:pic>
    </p:spTree>
    <p:extLst>
      <p:ext uri="{BB962C8B-B14F-4D97-AF65-F5344CB8AC3E}">
        <p14:creationId xmlns:p14="http://schemas.microsoft.com/office/powerpoint/2010/main" val="3797204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6" name="مربع نص 15">
            <a:extLst>
              <a:ext uri="{FF2B5EF4-FFF2-40B4-BE49-F238E27FC236}">
                <a16:creationId xmlns:a16="http://schemas.microsoft.com/office/drawing/2014/main" id="{0C3F7663-CD4D-44E0-84DC-FF3B51AE7579}"/>
              </a:ext>
            </a:extLst>
          </p:cNvPr>
          <p:cNvSpPr txBox="1"/>
          <p:nvPr/>
        </p:nvSpPr>
        <p:spPr>
          <a:xfrm>
            <a:off x="0" y="-266700"/>
            <a:ext cx="18384982" cy="6447278"/>
          </a:xfrm>
          <a:prstGeom prst="rect">
            <a:avLst/>
          </a:prstGeom>
          <a:solidFill>
            <a:schemeClr val="accent3">
              <a:lumMod val="40000"/>
              <a:lumOff val="60000"/>
            </a:schemeClr>
          </a:solidFill>
        </p:spPr>
        <p:txBody>
          <a:bodyPr wrap="square">
            <a:spAutoFit/>
          </a:bodyPr>
          <a:lstStyle/>
          <a:p>
            <a:pPr lvl="0" algn="ctr" rtl="1">
              <a:lnSpc>
                <a:spcPct val="115000"/>
              </a:lnSpc>
              <a:spcAft>
                <a:spcPts val="1000"/>
              </a:spcAft>
            </a:pPr>
            <a:r>
              <a:rPr lang="ar-IQ" sz="3600" dirty="0">
                <a:solidFill>
                  <a:srgbClr val="FF0000"/>
                </a:solidFill>
                <a:effectLst/>
                <a:ea typeface="Calibri" panose="020F0502020204030204" pitchFamily="34" charset="0"/>
                <a:cs typeface="PT Bold Heading" panose="02010400000000000000" pitchFamily="2" charset="-78"/>
              </a:rPr>
              <a:t>المهارات المفتوحة </a:t>
            </a:r>
          </a:p>
          <a:p>
            <a:pPr lvl="0" algn="ctr" rtl="1">
              <a:lnSpc>
                <a:spcPct val="115000"/>
              </a:lnSpc>
              <a:spcAft>
                <a:spcPts val="1000"/>
              </a:spcAft>
            </a:pPr>
            <a:r>
              <a:rPr lang="ar-IQ" sz="3600" b="1" u="sng" dirty="0">
                <a:effectLst/>
                <a:ea typeface="Calibri" panose="020F0502020204030204" pitchFamily="34" charset="0"/>
                <a:cs typeface="PT Bold Heading" panose="02010400000000000000" pitchFamily="2" charset="-78"/>
              </a:rPr>
              <a:t>فهي تلك المهارات التي لها متطلبات بيئية عديدة متوقعة وغير متوقعة مثل كرة القدم وكرة السلّة وألعاب المضرب، </a:t>
            </a:r>
            <a:r>
              <a:rPr lang="ar-IQ" sz="3600" dirty="0">
                <a:effectLst/>
                <a:ea typeface="Calibri" panose="020F0502020204030204" pitchFamily="34" charset="0"/>
                <a:cs typeface="PT Bold Heading" panose="02010400000000000000" pitchFamily="2" charset="-78"/>
              </a:rPr>
              <a:t>ويمكن تصنيف جميع المهارات الرياضية على سلسلة تقع في أحد طرفيها المهارات المغلقة وفي الطرف الآخر المهارات المفتوحة وتتوزع المهارات ما بين هذين الطرفين. إنَّ المهارة </a:t>
            </a:r>
            <a:r>
              <a:rPr lang="ar-IQ" sz="3600" u="sng" dirty="0">
                <a:effectLst/>
                <a:ea typeface="Calibri" panose="020F0502020204030204" pitchFamily="34" charset="0"/>
                <a:cs typeface="PT Bold Heading" panose="02010400000000000000" pitchFamily="2" charset="-78"/>
              </a:rPr>
              <a:t>المغلقة تشبه إلى حدّ كبير العادة الحركية فهي تتكرر وتنفذ بالأسلوب نفسه في كلّ مرة بغض النظر عن الظروف المحيطة،</a:t>
            </a:r>
            <a:r>
              <a:rPr lang="ar-IQ" sz="3600" dirty="0">
                <a:effectLst/>
                <a:ea typeface="Calibri" panose="020F0502020204030204" pitchFamily="34" charset="0"/>
                <a:cs typeface="PT Bold Heading" panose="02010400000000000000" pitchFamily="2" charset="-78"/>
              </a:rPr>
              <a:t> إذ إنَّها لا تتأثر بما يجري في البيئة، فلو أخذنا مهارة رمي القرص على سبيل المثال نجد أنَّ أفضل الرياضيين في هذه الفعالية هم الأشخاص الذين يمتلكون قدرات بدنية معينة بالإضافة إلى أسلوب أداء (تكنيك) مناسب وسليم من الناحية الميكانيكية يتقنونه لدرجة أنَّه باستطاعتهم تنفيذه في مختلف الظروف</a:t>
            </a:r>
            <a:br>
              <a:rPr lang="en-US" sz="8800" b="1" dirty="0">
                <a:solidFill>
                  <a:srgbClr val="00B0F0"/>
                </a:solidFill>
                <a:cs typeface="PT Bold Heading" panose="02010400000000000000" pitchFamily="2" charset="-78"/>
              </a:rPr>
            </a:br>
            <a:endParaRPr lang="ar-IQ" sz="6600" dirty="0">
              <a:solidFill>
                <a:srgbClr val="00B0F0"/>
              </a:solidFill>
              <a:cs typeface="PT Bold Heading" panose="02010400000000000000" pitchFamily="2" charset="-78"/>
            </a:endParaRPr>
          </a:p>
        </p:txBody>
      </p:sp>
      <p:pic>
        <p:nvPicPr>
          <p:cNvPr id="10" name="صورة 9">
            <a:extLst>
              <a:ext uri="{FF2B5EF4-FFF2-40B4-BE49-F238E27FC236}">
                <a16:creationId xmlns:a16="http://schemas.microsoft.com/office/drawing/2014/main" id="{70FFDC1B-CCCB-4EE3-B6DA-4B76FA787A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56465" y="6184042"/>
            <a:ext cx="3831535" cy="3765254"/>
          </a:xfrm>
          <a:prstGeom prst="rect">
            <a:avLst/>
          </a:prstGeom>
        </p:spPr>
      </p:pic>
      <p:pic>
        <p:nvPicPr>
          <p:cNvPr id="13" name="صورة 12">
            <a:extLst>
              <a:ext uri="{FF2B5EF4-FFF2-40B4-BE49-F238E27FC236}">
                <a16:creationId xmlns:a16="http://schemas.microsoft.com/office/drawing/2014/main" id="{41B8907C-0DA7-4B8E-9E65-E4DF84A4F1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13586" y="6197896"/>
            <a:ext cx="3664414" cy="3765254"/>
          </a:xfrm>
          <a:prstGeom prst="rect">
            <a:avLst/>
          </a:prstGeom>
        </p:spPr>
      </p:pic>
      <p:pic>
        <p:nvPicPr>
          <p:cNvPr id="17" name="صورة 16">
            <a:extLst>
              <a:ext uri="{FF2B5EF4-FFF2-40B4-BE49-F238E27FC236}">
                <a16:creationId xmlns:a16="http://schemas.microsoft.com/office/drawing/2014/main" id="{5BBF5D19-066D-4459-BFF7-4B6BEEBDC9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2145" y="6180578"/>
            <a:ext cx="4766077" cy="3782572"/>
          </a:xfrm>
          <a:prstGeom prst="rect">
            <a:avLst/>
          </a:prstGeom>
        </p:spPr>
      </p:pic>
      <p:pic>
        <p:nvPicPr>
          <p:cNvPr id="21" name="صورة 20">
            <a:extLst>
              <a:ext uri="{FF2B5EF4-FFF2-40B4-BE49-F238E27FC236}">
                <a16:creationId xmlns:a16="http://schemas.microsoft.com/office/drawing/2014/main" id="{68667C73-7FA7-4B21-BCD3-33745BC702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180578"/>
            <a:ext cx="6096000" cy="3782572"/>
          </a:xfrm>
          <a:prstGeom prst="rect">
            <a:avLst/>
          </a:prstGeom>
        </p:spPr>
      </p:pic>
    </p:spTree>
    <p:extLst>
      <p:ext uri="{BB962C8B-B14F-4D97-AF65-F5344CB8AC3E}">
        <p14:creationId xmlns:p14="http://schemas.microsoft.com/office/powerpoint/2010/main" val="3432933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4" name="مربع نص 13">
            <a:extLst>
              <a:ext uri="{FF2B5EF4-FFF2-40B4-BE49-F238E27FC236}">
                <a16:creationId xmlns:a16="http://schemas.microsoft.com/office/drawing/2014/main" id="{4F43C5F2-35B4-4D2E-9488-7B8EEB75F590}"/>
              </a:ext>
            </a:extLst>
          </p:cNvPr>
          <p:cNvSpPr txBox="1"/>
          <p:nvPr/>
        </p:nvSpPr>
        <p:spPr>
          <a:xfrm>
            <a:off x="0" y="38100"/>
            <a:ext cx="18288000" cy="830997"/>
          </a:xfrm>
          <a:prstGeom prst="rect">
            <a:avLst/>
          </a:prstGeom>
          <a:noFill/>
        </p:spPr>
        <p:txBody>
          <a:bodyPr wrap="square">
            <a:spAutoFit/>
          </a:bodyPr>
          <a:lstStyle/>
          <a:p>
            <a:pPr algn="ctr"/>
            <a:r>
              <a:rPr lang="ar-IQ" sz="4800" b="1" dirty="0">
                <a:solidFill>
                  <a:srgbClr val="FF0000"/>
                </a:solidFill>
                <a:effectLst/>
                <a:ea typeface="Calibri" panose="020F0502020204030204" pitchFamily="34" charset="0"/>
                <a:cs typeface="PT Bold Heading" panose="02010400000000000000" pitchFamily="2" charset="-78"/>
              </a:rPr>
              <a:t>المراحل التي تمرّ بها المهارة الحركية </a:t>
            </a:r>
            <a:endParaRPr lang="ar-IQ" sz="4800" dirty="0">
              <a:solidFill>
                <a:srgbClr val="FF0000"/>
              </a:solidFill>
              <a:cs typeface="PT Bold Heading" panose="02010400000000000000" pitchFamily="2" charset="-78"/>
            </a:endParaRPr>
          </a:p>
        </p:txBody>
      </p:sp>
      <p:sp>
        <p:nvSpPr>
          <p:cNvPr id="17" name="مربع نص 16">
            <a:extLst>
              <a:ext uri="{FF2B5EF4-FFF2-40B4-BE49-F238E27FC236}">
                <a16:creationId xmlns:a16="http://schemas.microsoft.com/office/drawing/2014/main" id="{2A798850-CBD5-42F9-8299-9B430F5A2A13}"/>
              </a:ext>
            </a:extLst>
          </p:cNvPr>
          <p:cNvSpPr txBox="1"/>
          <p:nvPr/>
        </p:nvSpPr>
        <p:spPr>
          <a:xfrm>
            <a:off x="0" y="1086088"/>
            <a:ext cx="18288000" cy="8299131"/>
          </a:xfrm>
          <a:prstGeom prst="rect">
            <a:avLst/>
          </a:prstGeom>
          <a:noFill/>
        </p:spPr>
        <p:txBody>
          <a:bodyPr wrap="square">
            <a:spAutoFit/>
          </a:bodyPr>
          <a:lstStyle/>
          <a:p>
            <a:pPr algn="just" rtl="1">
              <a:lnSpc>
                <a:spcPct val="115000"/>
              </a:lnSpc>
              <a:spcAft>
                <a:spcPts val="1000"/>
              </a:spcAft>
            </a:pPr>
            <a:r>
              <a:rPr lang="ar-IQ" sz="3600" dirty="0">
                <a:effectLst/>
                <a:latin typeface="Calibri" panose="020F0502020204030204" pitchFamily="34" charset="0"/>
                <a:ea typeface="Calibri" panose="020F0502020204030204" pitchFamily="34" charset="0"/>
                <a:cs typeface="PT Bold Heading" panose="02010400000000000000" pitchFamily="2" charset="-78"/>
              </a:rPr>
              <a:t> إنَّ المراحل التي تمرّ بها عملية تعلّم المهارة الحركية هي ثلاث مراحل أساسية </a:t>
            </a:r>
            <a:r>
              <a:rPr lang="ar-IQ" sz="4000" dirty="0">
                <a:effectLst/>
                <a:latin typeface="Calibri" panose="020F0502020204030204" pitchFamily="34" charset="0"/>
                <a:ea typeface="Calibri" panose="020F0502020204030204" pitchFamily="34" charset="0"/>
                <a:cs typeface="PT Bold Heading" panose="02010400000000000000" pitchFamily="2" charset="-78"/>
              </a:rPr>
              <a:t>ترتبط</a:t>
            </a:r>
            <a:r>
              <a:rPr lang="ar-IQ" sz="3600" dirty="0">
                <a:effectLst/>
                <a:latin typeface="Calibri" panose="020F0502020204030204" pitchFamily="34" charset="0"/>
                <a:ea typeface="Calibri" panose="020F0502020204030204" pitchFamily="34" charset="0"/>
                <a:cs typeface="PT Bold Heading" panose="02010400000000000000" pitchFamily="2" charset="-78"/>
              </a:rPr>
              <a:t> فيما بينها، وتؤثر واحدة في الأخرى وتتأثر بها، والمراحل هي:</a:t>
            </a:r>
            <a:endParaRPr lang="en-US" sz="2800" dirty="0">
              <a:effectLst/>
              <a:latin typeface="Calibri" panose="020F0502020204030204" pitchFamily="34" charset="0"/>
              <a:ea typeface="Calibri" panose="020F0502020204030204" pitchFamily="34" charset="0"/>
              <a:cs typeface="PT Bold Heading" panose="02010400000000000000" pitchFamily="2" charset="-78"/>
            </a:endParaRPr>
          </a:p>
          <a:p>
            <a:pPr algn="just" rtl="1">
              <a:lnSpc>
                <a:spcPct val="115000"/>
              </a:lnSpc>
              <a:spcAft>
                <a:spcPts val="1000"/>
              </a:spcAft>
            </a:pPr>
            <a:r>
              <a:rPr lang="ar-IQ" sz="3600" b="1" dirty="0">
                <a:solidFill>
                  <a:srgbClr val="FF0000"/>
                </a:solidFill>
                <a:effectLst/>
                <a:latin typeface="Calibri" panose="020F0502020204030204" pitchFamily="34" charset="0"/>
                <a:ea typeface="Calibri" panose="020F0502020204030204" pitchFamily="34" charset="0"/>
                <a:cs typeface="PT Bold Heading" panose="02010400000000000000" pitchFamily="2" charset="-78"/>
              </a:rPr>
              <a:t>الأولى: </a:t>
            </a:r>
            <a:r>
              <a:rPr lang="ar-IQ" sz="3600" dirty="0">
                <a:solidFill>
                  <a:srgbClr val="FF0000"/>
                </a:solidFill>
                <a:effectLst/>
                <a:latin typeface="Calibri" panose="020F0502020204030204" pitchFamily="34" charset="0"/>
                <a:ea typeface="Calibri" panose="020F0502020204030204" pitchFamily="34" charset="0"/>
                <a:cs typeface="PT Bold Heading" panose="02010400000000000000" pitchFamily="2" charset="-78"/>
              </a:rPr>
              <a:t>مرحلة اكتساب التوافق الأولي للمهارة الحركية التي يكون فيها الأداء الحركي صعبًا </a:t>
            </a:r>
            <a:r>
              <a:rPr lang="ar-IQ" sz="3600" dirty="0" err="1">
                <a:solidFill>
                  <a:srgbClr val="FF0000"/>
                </a:solidFill>
                <a:effectLst/>
                <a:latin typeface="Calibri" panose="020F0502020204030204" pitchFamily="34" charset="0"/>
                <a:ea typeface="Calibri" panose="020F0502020204030204" pitchFamily="34" charset="0"/>
                <a:cs typeface="PT Bold Heading" panose="02010400000000000000" pitchFamily="2" charset="-78"/>
              </a:rPr>
              <a:t>لإشتراك</a:t>
            </a:r>
            <a:r>
              <a:rPr lang="ar-IQ" sz="3600" dirty="0">
                <a:solidFill>
                  <a:srgbClr val="FF0000"/>
                </a:solidFill>
                <a:effectLst/>
                <a:latin typeface="Calibri" panose="020F0502020204030204" pitchFamily="34" charset="0"/>
                <a:ea typeface="Calibri" panose="020F0502020204030204" pitchFamily="34" charset="0"/>
                <a:cs typeface="PT Bold Heading" panose="02010400000000000000" pitchFamily="2" charset="-78"/>
              </a:rPr>
              <a:t> مجاميع عضلية غير مطلوب اشتراكها مما يجعل الأداء الحركي متوترًا وبذلك يحتاج إلى طاقة أو جهد إضافي. </a:t>
            </a:r>
            <a:endParaRPr lang="en-US" sz="2800" dirty="0">
              <a:solidFill>
                <a:srgbClr val="FF0000"/>
              </a:solidFill>
              <a:effectLst/>
              <a:latin typeface="Calibri" panose="020F0502020204030204" pitchFamily="34" charset="0"/>
              <a:ea typeface="Calibri" panose="020F0502020204030204" pitchFamily="34" charset="0"/>
              <a:cs typeface="PT Bold Heading" panose="02010400000000000000" pitchFamily="2" charset="-78"/>
            </a:endParaRPr>
          </a:p>
          <a:p>
            <a:pPr algn="r" rtl="1">
              <a:lnSpc>
                <a:spcPct val="115000"/>
              </a:lnSpc>
              <a:spcAft>
                <a:spcPts val="1000"/>
              </a:spcAft>
            </a:pPr>
            <a:r>
              <a:rPr lang="ar-IQ" sz="3600" b="1" dirty="0">
                <a:solidFill>
                  <a:srgbClr val="0070C0"/>
                </a:solidFill>
                <a:effectLst/>
                <a:latin typeface="Calibri" panose="020F0502020204030204" pitchFamily="34" charset="0"/>
                <a:ea typeface="Calibri" panose="020F0502020204030204" pitchFamily="34" charset="0"/>
                <a:cs typeface="PT Bold Heading" panose="02010400000000000000" pitchFamily="2" charset="-78"/>
              </a:rPr>
              <a:t>الثانية: </a:t>
            </a:r>
            <a:r>
              <a:rPr lang="ar-IQ" sz="3600" dirty="0">
                <a:solidFill>
                  <a:srgbClr val="0070C0"/>
                </a:solidFill>
                <a:effectLst/>
                <a:latin typeface="Calibri" panose="020F0502020204030204" pitchFamily="34" charset="0"/>
                <a:ea typeface="Calibri" panose="020F0502020204030204" pitchFamily="34" charset="0"/>
                <a:cs typeface="PT Bold Heading" panose="02010400000000000000" pitchFamily="2" charset="-78"/>
              </a:rPr>
              <a:t>مرحلة اكتساب التوافق الجدّي للمهارة الحركية(الكف) التي يتمّ فيها التخلّص من التوترات العضلية الزائدة والحركات الجانبية ويبدأ فيها الأداء الحركي في التحسّن تدريجيًّا وتصحيح الأخطاء من خلال التكرارات والممارسات المنظمة.</a:t>
            </a:r>
            <a:endParaRPr lang="en-US" sz="2800" dirty="0">
              <a:solidFill>
                <a:srgbClr val="0070C0"/>
              </a:solidFill>
              <a:effectLst/>
              <a:latin typeface="Calibri" panose="020F0502020204030204" pitchFamily="34" charset="0"/>
              <a:ea typeface="Calibri" panose="020F0502020204030204" pitchFamily="34" charset="0"/>
              <a:cs typeface="PT Bold Heading" panose="02010400000000000000" pitchFamily="2" charset="-78"/>
            </a:endParaRPr>
          </a:p>
          <a:p>
            <a:pPr algn="just" rtl="1">
              <a:lnSpc>
                <a:spcPct val="115000"/>
              </a:lnSpc>
              <a:spcAft>
                <a:spcPts val="1000"/>
              </a:spcAft>
            </a:pPr>
            <a:r>
              <a:rPr lang="ar-IQ" sz="3600" b="1" dirty="0">
                <a:solidFill>
                  <a:srgbClr val="00B050"/>
                </a:solidFill>
                <a:effectLst/>
                <a:latin typeface="Calibri" panose="020F0502020204030204" pitchFamily="34" charset="0"/>
                <a:ea typeface="Calibri" panose="020F0502020204030204" pitchFamily="34" charset="0"/>
                <a:cs typeface="PT Bold Heading" panose="02010400000000000000" pitchFamily="2" charset="-78"/>
              </a:rPr>
              <a:t>الثالثة: </a:t>
            </a:r>
            <a:r>
              <a:rPr lang="ar-IQ" sz="3600" dirty="0">
                <a:solidFill>
                  <a:srgbClr val="00B050"/>
                </a:solidFill>
                <a:effectLst/>
                <a:latin typeface="Calibri" panose="020F0502020204030204" pitchFamily="34" charset="0"/>
                <a:ea typeface="Calibri" panose="020F0502020204030204" pitchFamily="34" charset="0"/>
                <a:cs typeface="PT Bold Heading" panose="02010400000000000000" pitchFamily="2" charset="-78"/>
              </a:rPr>
              <a:t>مرحلة إتقان المهارة الحركية (</a:t>
            </a:r>
            <a:r>
              <a:rPr lang="ar-IQ" sz="3600" dirty="0" err="1">
                <a:solidFill>
                  <a:srgbClr val="00B050"/>
                </a:solidFill>
                <a:effectLst/>
                <a:latin typeface="Calibri" panose="020F0502020204030204" pitchFamily="34" charset="0"/>
                <a:ea typeface="Calibri" panose="020F0502020204030204" pitchFamily="34" charset="0"/>
                <a:cs typeface="PT Bold Heading" panose="02010400000000000000" pitchFamily="2" charset="-78"/>
              </a:rPr>
              <a:t>الإستثارة</a:t>
            </a:r>
            <a:r>
              <a:rPr lang="ar-IQ" sz="3600" dirty="0">
                <a:solidFill>
                  <a:srgbClr val="00B050"/>
                </a:solidFill>
                <a:effectLst/>
                <a:latin typeface="Calibri" panose="020F0502020204030204" pitchFamily="34" charset="0"/>
                <a:ea typeface="Calibri" panose="020F0502020204030204" pitchFamily="34" charset="0"/>
                <a:cs typeface="PT Bold Heading" panose="02010400000000000000" pitchFamily="2" charset="-78"/>
              </a:rPr>
              <a:t>, والكف) وتثبيتها يكون من خلال التوازن بين عمليتي </a:t>
            </a:r>
            <a:r>
              <a:rPr lang="ar-IQ" sz="3600" dirty="0" err="1">
                <a:solidFill>
                  <a:srgbClr val="00B050"/>
                </a:solidFill>
                <a:effectLst/>
                <a:latin typeface="Calibri" panose="020F0502020204030204" pitchFamily="34" charset="0"/>
                <a:ea typeface="Calibri" panose="020F0502020204030204" pitchFamily="34" charset="0"/>
                <a:cs typeface="PT Bold Heading" panose="02010400000000000000" pitchFamily="2" charset="-78"/>
              </a:rPr>
              <a:t>الإستثارة</a:t>
            </a:r>
            <a:r>
              <a:rPr lang="ar-IQ" sz="3600" dirty="0">
                <a:solidFill>
                  <a:srgbClr val="00B050"/>
                </a:solidFill>
                <a:effectLst/>
                <a:latin typeface="Calibri" panose="020F0502020204030204" pitchFamily="34" charset="0"/>
                <a:ea typeface="Calibri" panose="020F0502020204030204" pitchFamily="34" charset="0"/>
                <a:cs typeface="PT Bold Heading" panose="02010400000000000000" pitchFamily="2" charset="-78"/>
              </a:rPr>
              <a:t> والكف عن طريق تكرار أداء المهارة الحركية والتدريب عليها في ظروف مختلفة, ويمكن إتقان الأداء المهاري أو الحركي مع </a:t>
            </a:r>
            <a:r>
              <a:rPr lang="ar-IQ" sz="3600" dirty="0" err="1">
                <a:solidFill>
                  <a:srgbClr val="00B050"/>
                </a:solidFill>
                <a:effectLst/>
                <a:latin typeface="Calibri" panose="020F0502020204030204" pitchFamily="34" charset="0"/>
                <a:ea typeface="Calibri" panose="020F0502020204030204" pitchFamily="34" charset="0"/>
                <a:cs typeface="PT Bold Heading" panose="02010400000000000000" pitchFamily="2" charset="-78"/>
              </a:rPr>
              <a:t>الإقتصاد</a:t>
            </a:r>
            <a:r>
              <a:rPr lang="ar-IQ" sz="3600" dirty="0">
                <a:solidFill>
                  <a:srgbClr val="00B050"/>
                </a:solidFill>
                <a:effectLst/>
                <a:latin typeface="Calibri" panose="020F0502020204030204" pitchFamily="34" charset="0"/>
                <a:ea typeface="Calibri" panose="020F0502020204030204" pitchFamily="34" charset="0"/>
                <a:cs typeface="PT Bold Heading" panose="02010400000000000000" pitchFamily="2" charset="-78"/>
              </a:rPr>
              <a:t> في الجهد والتناسق بين حركات الجسم ونشاط الأعضاء الداخلية ممّا يقلّل التعب.</a:t>
            </a:r>
            <a:endParaRPr lang="en-US" sz="2800" dirty="0">
              <a:solidFill>
                <a:srgbClr val="00B050"/>
              </a:solidFill>
              <a:effectLst/>
              <a:latin typeface="Calibri" panose="020F0502020204030204" pitchFamily="34" charset="0"/>
              <a:ea typeface="Calibri" panose="020F0502020204030204" pitchFamily="34" charset="0"/>
              <a:cs typeface="PT Bold Heading" panose="02010400000000000000" pitchFamily="2" charset="-78"/>
            </a:endParaRPr>
          </a:p>
          <a:p>
            <a:pPr algn="just" rtl="1">
              <a:lnSpc>
                <a:spcPct val="115000"/>
              </a:lnSpc>
              <a:spcAft>
                <a:spcPts val="1000"/>
              </a:spcAft>
            </a:pPr>
            <a:r>
              <a:rPr lang="ar-IQ" sz="3600" dirty="0">
                <a:effectLst/>
                <a:latin typeface="Calibri" panose="020F0502020204030204" pitchFamily="34" charset="0"/>
                <a:ea typeface="Calibri" panose="020F0502020204030204" pitchFamily="34" charset="0"/>
                <a:cs typeface="PT Bold Heading" panose="02010400000000000000" pitchFamily="2" charset="-78"/>
              </a:rPr>
              <a:t> </a:t>
            </a:r>
            <a:endParaRPr lang="ar-IQ" sz="3600" dirty="0">
              <a:cs typeface="PT Bold Heading" panose="02010400000000000000" pitchFamily="2" charset="-78"/>
            </a:endParaRPr>
          </a:p>
        </p:txBody>
      </p:sp>
    </p:spTree>
    <p:extLst>
      <p:ext uri="{BB962C8B-B14F-4D97-AF65-F5344CB8AC3E}">
        <p14:creationId xmlns:p14="http://schemas.microsoft.com/office/powerpoint/2010/main" val="1162499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3" name="مربع نص 12">
            <a:extLst>
              <a:ext uri="{FF2B5EF4-FFF2-40B4-BE49-F238E27FC236}">
                <a16:creationId xmlns:a16="http://schemas.microsoft.com/office/drawing/2014/main" id="{C0679921-8411-49B5-A5F5-D0A648F8AF80}"/>
              </a:ext>
            </a:extLst>
          </p:cNvPr>
          <p:cNvSpPr txBox="1"/>
          <p:nvPr/>
        </p:nvSpPr>
        <p:spPr>
          <a:xfrm>
            <a:off x="4296548" y="-30897"/>
            <a:ext cx="10723418" cy="830997"/>
          </a:xfrm>
          <a:prstGeom prst="rect">
            <a:avLst/>
          </a:prstGeom>
          <a:noFill/>
        </p:spPr>
        <p:txBody>
          <a:bodyPr wrap="square">
            <a:spAutoFit/>
          </a:bodyPr>
          <a:lstStyle/>
          <a:p>
            <a:pPr algn="ctr"/>
            <a:r>
              <a:rPr lang="ar-IQ" sz="4800" b="1" u="sng" dirty="0">
                <a:solidFill>
                  <a:srgbClr val="FF0000"/>
                </a:solidFill>
                <a:effectLst/>
                <a:ea typeface="Calibri" panose="020F0502020204030204" pitchFamily="34" charset="0"/>
                <a:cs typeface="PT Bold Heading" panose="02010400000000000000" pitchFamily="2" charset="-78"/>
              </a:rPr>
              <a:t>العوامل المؤثرة التي تحدد المهارة</a:t>
            </a:r>
            <a:r>
              <a:rPr lang="ar-IQ" sz="4800" dirty="0">
                <a:solidFill>
                  <a:srgbClr val="FF0000"/>
                </a:solidFill>
                <a:effectLst/>
                <a:ea typeface="Calibri" panose="020F0502020204030204" pitchFamily="34" charset="0"/>
                <a:cs typeface="PT Bold Heading" panose="02010400000000000000" pitchFamily="2" charset="-78"/>
              </a:rPr>
              <a:t> </a:t>
            </a:r>
            <a:endParaRPr lang="ar-IQ" sz="4800" dirty="0">
              <a:solidFill>
                <a:srgbClr val="FF0000"/>
              </a:solidFill>
              <a:cs typeface="PT Bold Heading" panose="02010400000000000000" pitchFamily="2" charset="-78"/>
            </a:endParaRPr>
          </a:p>
        </p:txBody>
      </p:sp>
      <p:sp>
        <p:nvSpPr>
          <p:cNvPr id="14" name="مربع نص 13">
            <a:extLst>
              <a:ext uri="{FF2B5EF4-FFF2-40B4-BE49-F238E27FC236}">
                <a16:creationId xmlns:a16="http://schemas.microsoft.com/office/drawing/2014/main" id="{3DED566F-14A0-4EDF-A58E-A73F71C9E4AD}"/>
              </a:ext>
            </a:extLst>
          </p:cNvPr>
          <p:cNvSpPr txBox="1"/>
          <p:nvPr/>
        </p:nvSpPr>
        <p:spPr>
          <a:xfrm>
            <a:off x="0" y="995688"/>
            <a:ext cx="18287999" cy="8948412"/>
          </a:xfrm>
          <a:prstGeom prst="rect">
            <a:avLst/>
          </a:prstGeom>
          <a:noFill/>
        </p:spPr>
        <p:txBody>
          <a:bodyPr wrap="square">
            <a:spAutoFit/>
          </a:bodyPr>
          <a:lstStyle/>
          <a:p>
            <a:pPr algn="just" rtl="1">
              <a:lnSpc>
                <a:spcPct val="115000"/>
              </a:lnSpc>
              <a:spcAft>
                <a:spcPts val="1000"/>
              </a:spcAft>
            </a:pPr>
            <a:r>
              <a:rPr lang="ar-IQ" sz="2800" dirty="0">
                <a:solidFill>
                  <a:srgbClr val="00B050"/>
                </a:solidFill>
                <a:effectLst/>
                <a:latin typeface="Calibri" panose="020F0502020204030204" pitchFamily="34" charset="0"/>
                <a:ea typeface="Calibri" panose="020F0502020204030204" pitchFamily="34" charset="0"/>
                <a:cs typeface="PT Bold Heading" panose="02010400000000000000" pitchFamily="2" charset="-78"/>
              </a:rPr>
              <a:t>هناك العديد من العوامل المؤثرة التي تحدد المهارة الحركية ومن ابرزها ما يلي :</a:t>
            </a:r>
            <a:endParaRPr lang="en-US" sz="2000" dirty="0">
              <a:solidFill>
                <a:srgbClr val="00B050"/>
              </a:solidFill>
              <a:effectLst/>
              <a:latin typeface="Calibri" panose="020F0502020204030204" pitchFamily="34" charset="0"/>
              <a:ea typeface="Calibri" panose="020F0502020204030204" pitchFamily="34" charset="0"/>
              <a:cs typeface="PT Bold Heading" panose="02010400000000000000" pitchFamily="2" charset="-78"/>
            </a:endParaRPr>
          </a:p>
          <a:p>
            <a:pPr algn="just" rtl="1">
              <a:lnSpc>
                <a:spcPct val="115000"/>
              </a:lnSpc>
              <a:spcAft>
                <a:spcPts val="1000"/>
              </a:spcAft>
            </a:pPr>
            <a:r>
              <a:rPr lang="ar-IQ" sz="2800" dirty="0">
                <a:solidFill>
                  <a:srgbClr val="00B050"/>
                </a:solidFill>
                <a:effectLst/>
                <a:latin typeface="Calibri" panose="020F0502020204030204" pitchFamily="34" charset="0"/>
                <a:ea typeface="Calibri" panose="020F0502020204030204" pitchFamily="34" charset="0"/>
                <a:cs typeface="PT Bold Heading" panose="02010400000000000000" pitchFamily="2" charset="-78"/>
              </a:rPr>
              <a:t>1-وزن الجسم : زيادة وزن الجسم عامل معوق للأداء المهاري الجيد ، وزيادة وزن الفرد نسبةً الى تركيبه العضلي هو اكبر محدد لمهارته البدنية، فضلاً عن ان زيادة وزن الفرد تتطلب منه بذل مجهود اكبر اثناء الاداء الحركي و المهاري .</a:t>
            </a:r>
            <a:endParaRPr lang="en-US" sz="2000" dirty="0">
              <a:solidFill>
                <a:srgbClr val="00B050"/>
              </a:solidFill>
              <a:effectLst/>
              <a:latin typeface="Calibri" panose="020F0502020204030204" pitchFamily="34" charset="0"/>
              <a:ea typeface="Calibri" panose="020F0502020204030204" pitchFamily="34" charset="0"/>
              <a:cs typeface="PT Bold Heading" panose="02010400000000000000" pitchFamily="2" charset="-78"/>
            </a:endParaRPr>
          </a:p>
          <a:p>
            <a:pPr algn="just" rtl="1">
              <a:lnSpc>
                <a:spcPct val="115000"/>
              </a:lnSpc>
              <a:spcAft>
                <a:spcPts val="1000"/>
              </a:spcAft>
            </a:pPr>
            <a:r>
              <a:rPr lang="ar-IQ" sz="2800" b="1" dirty="0">
                <a:solidFill>
                  <a:srgbClr val="FF0000"/>
                </a:solidFill>
                <a:effectLst/>
                <a:latin typeface="Calibri" panose="020F0502020204030204" pitchFamily="34" charset="0"/>
                <a:ea typeface="Calibri" panose="020F0502020204030204" pitchFamily="34" charset="0"/>
                <a:cs typeface="PT Bold Heading" panose="02010400000000000000" pitchFamily="2" charset="-78"/>
              </a:rPr>
              <a:t>2-طول الجسم</a:t>
            </a:r>
            <a:r>
              <a:rPr lang="ar-IQ" sz="2800" dirty="0">
                <a:solidFill>
                  <a:srgbClr val="FF0000"/>
                </a:solidFill>
                <a:effectLst/>
                <a:latin typeface="Calibri" panose="020F0502020204030204" pitchFamily="34" charset="0"/>
                <a:ea typeface="Calibri" panose="020F0502020204030204" pitchFamily="34" charset="0"/>
                <a:cs typeface="PT Bold Heading" panose="02010400000000000000" pitchFamily="2" charset="-78"/>
              </a:rPr>
              <a:t> : ان ارتفاع مركز ثقل الجسم يكون عالياً عند الافراد طويلي القامة والعكس صحيح ، وعادةً ما يكون مركز ثقل الشخص طويل القامة بعيداً عن قاعدة ارتكازه ،فان الشخص الطويل يتطلب منه ازاحة حركية ونشاط عضلي كبير لغرض حفظ التوازن اثناء الاداء الحركي والمحافظة على القوام .</a:t>
            </a:r>
            <a:endParaRPr lang="en-US" sz="2000" dirty="0">
              <a:solidFill>
                <a:srgbClr val="FF0000"/>
              </a:solidFill>
              <a:effectLst/>
              <a:latin typeface="Calibri" panose="020F0502020204030204" pitchFamily="34" charset="0"/>
              <a:ea typeface="Calibri" panose="020F0502020204030204" pitchFamily="34" charset="0"/>
              <a:cs typeface="PT Bold Heading" panose="02010400000000000000" pitchFamily="2" charset="-78"/>
            </a:endParaRPr>
          </a:p>
          <a:p>
            <a:pPr algn="just" rtl="1">
              <a:lnSpc>
                <a:spcPct val="115000"/>
              </a:lnSpc>
              <a:spcAft>
                <a:spcPts val="1000"/>
              </a:spcAft>
            </a:pPr>
            <a:r>
              <a:rPr lang="ar-IQ" sz="2800" b="1" dirty="0">
                <a:solidFill>
                  <a:srgbClr val="0070C0"/>
                </a:solidFill>
                <a:effectLst/>
                <a:latin typeface="Calibri" panose="020F0502020204030204" pitchFamily="34" charset="0"/>
                <a:ea typeface="Calibri" panose="020F0502020204030204" pitchFamily="34" charset="0"/>
                <a:cs typeface="PT Bold Heading" panose="02010400000000000000" pitchFamily="2" charset="-78"/>
              </a:rPr>
              <a:t>3-التوقيت </a:t>
            </a:r>
            <a:r>
              <a:rPr lang="ar-IQ" sz="2800" dirty="0">
                <a:solidFill>
                  <a:srgbClr val="0070C0"/>
                </a:solidFill>
                <a:effectLst/>
                <a:latin typeface="Calibri" panose="020F0502020204030204" pitchFamily="34" charset="0"/>
                <a:ea typeface="Calibri" panose="020F0502020204030204" pitchFamily="34" charset="0"/>
                <a:cs typeface="PT Bold Heading" panose="02010400000000000000" pitchFamily="2" charset="-78"/>
              </a:rPr>
              <a:t>: تتطلب ممارسة الحركات الرياضية توافق جيد في توقيت الانقباضات العضلية ، فعندما تتوالى الحركات الرياضية فينبغي على كل عضلة مشتركة في الواجب الحركي ان تنبسط وتنقبض في الوقت المحدد والمناسب ، فعند تعلم المهارات المتقدمة فلاحظ تحسن كبير في توقيت الانقباضات العضلية وابساطها والمتحكم بذلك كله هو الجهاز العصبي المركزي </a:t>
            </a:r>
            <a:r>
              <a:rPr lang="ar-IQ" sz="2800" dirty="0">
                <a:effectLst/>
                <a:latin typeface="Calibri" panose="020F0502020204030204" pitchFamily="34" charset="0"/>
                <a:ea typeface="Calibri" panose="020F0502020204030204" pitchFamily="34" charset="0"/>
                <a:cs typeface="PT Bold Heading" panose="02010400000000000000" pitchFamily="2" charset="-78"/>
              </a:rPr>
              <a:t>.</a:t>
            </a:r>
            <a:endParaRPr lang="en-US" sz="2000" dirty="0">
              <a:effectLst/>
              <a:latin typeface="Calibri" panose="020F0502020204030204" pitchFamily="34" charset="0"/>
              <a:ea typeface="Calibri" panose="020F0502020204030204" pitchFamily="34" charset="0"/>
              <a:cs typeface="PT Bold Heading" panose="02010400000000000000" pitchFamily="2" charset="-78"/>
            </a:endParaRPr>
          </a:p>
          <a:p>
            <a:pPr algn="just" rtl="1">
              <a:lnSpc>
                <a:spcPct val="115000"/>
              </a:lnSpc>
              <a:spcAft>
                <a:spcPts val="1000"/>
              </a:spcAft>
            </a:pPr>
            <a:r>
              <a:rPr lang="ar-IQ" sz="2800" b="1" dirty="0">
                <a:effectLst/>
                <a:latin typeface="Calibri" panose="020F0502020204030204" pitchFamily="34" charset="0"/>
                <a:ea typeface="Calibri" panose="020F0502020204030204" pitchFamily="34" charset="0"/>
                <a:cs typeface="PT Bold Heading" panose="02010400000000000000" pitchFamily="2" charset="-78"/>
              </a:rPr>
              <a:t>4-دقة الحركة</a:t>
            </a:r>
            <a:r>
              <a:rPr lang="ar-IQ" sz="2800" dirty="0">
                <a:effectLst/>
                <a:latin typeface="Calibri" panose="020F0502020204030204" pitchFamily="34" charset="0"/>
                <a:ea typeface="Calibri" panose="020F0502020204030204" pitchFamily="34" charset="0"/>
                <a:cs typeface="PT Bold Heading" panose="02010400000000000000" pitchFamily="2" charset="-78"/>
              </a:rPr>
              <a:t> : ان دقة الحركة ضرورية ولازمة في جميع التمارين والحركات الرياضية ، وتشتمل على ما يلي :</a:t>
            </a:r>
            <a:endParaRPr lang="en-US" sz="2000" dirty="0">
              <a:effectLst/>
              <a:latin typeface="Calibri" panose="020F0502020204030204" pitchFamily="34" charset="0"/>
              <a:ea typeface="Calibri" panose="020F0502020204030204" pitchFamily="34" charset="0"/>
              <a:cs typeface="PT Bold Heading" panose="02010400000000000000" pitchFamily="2" charset="-78"/>
            </a:endParaRPr>
          </a:p>
          <a:p>
            <a:pPr algn="just" rtl="1">
              <a:lnSpc>
                <a:spcPct val="115000"/>
              </a:lnSpc>
              <a:spcAft>
                <a:spcPts val="1000"/>
              </a:spcAft>
            </a:pPr>
            <a:r>
              <a:rPr lang="ar-IQ" sz="2800" dirty="0">
                <a:effectLst/>
                <a:latin typeface="Calibri" panose="020F0502020204030204" pitchFamily="34" charset="0"/>
                <a:ea typeface="Calibri" panose="020F0502020204030204" pitchFamily="34" charset="0"/>
                <a:cs typeface="PT Bold Heading" panose="02010400000000000000" pitchFamily="2" charset="-78"/>
              </a:rPr>
              <a:t>التوافق العضلي البصري  - الاحساس بالحركة    - التوازن    - زمن الاستجابة </a:t>
            </a:r>
            <a:endParaRPr lang="en-US" sz="2000" dirty="0">
              <a:effectLst/>
              <a:latin typeface="Calibri" panose="020F0502020204030204" pitchFamily="34" charset="0"/>
              <a:ea typeface="Calibri" panose="020F0502020204030204" pitchFamily="34" charset="0"/>
              <a:cs typeface="PT Bold Heading" panose="02010400000000000000" pitchFamily="2" charset="-78"/>
            </a:endParaRPr>
          </a:p>
          <a:p>
            <a:pPr algn="just" rtl="1">
              <a:lnSpc>
                <a:spcPct val="115000"/>
              </a:lnSpc>
              <a:spcAft>
                <a:spcPts val="1000"/>
              </a:spcAft>
            </a:pPr>
            <a:r>
              <a:rPr lang="ar-IQ" sz="2800" dirty="0">
                <a:effectLst/>
                <a:latin typeface="Calibri" panose="020F0502020204030204" pitchFamily="34" charset="0"/>
                <a:ea typeface="Calibri" panose="020F0502020204030204" pitchFamily="34" charset="0"/>
                <a:cs typeface="PT Bold Heading" panose="02010400000000000000" pitchFamily="2" charset="-78"/>
              </a:rPr>
              <a:t>سرعة الحركة     - الاتقان الحركي (الضبط)</a:t>
            </a:r>
            <a:endParaRPr lang="en-US" sz="2000" dirty="0">
              <a:effectLst/>
              <a:latin typeface="Calibri" panose="020F0502020204030204" pitchFamily="34" charset="0"/>
              <a:ea typeface="Calibri" panose="020F0502020204030204" pitchFamily="34" charset="0"/>
              <a:cs typeface="PT Bold Heading" panose="02010400000000000000" pitchFamily="2" charset="-78"/>
            </a:endParaRPr>
          </a:p>
          <a:p>
            <a:pPr algn="just" rtl="1">
              <a:lnSpc>
                <a:spcPct val="115000"/>
              </a:lnSpc>
              <a:spcAft>
                <a:spcPts val="1000"/>
              </a:spcAft>
            </a:pPr>
            <a:r>
              <a:rPr lang="ar-IQ" sz="2800" b="1" dirty="0">
                <a:solidFill>
                  <a:srgbClr val="FF0000"/>
                </a:solidFill>
                <a:effectLst/>
                <a:latin typeface="Calibri" panose="020F0502020204030204" pitchFamily="34" charset="0"/>
                <a:ea typeface="Calibri" panose="020F0502020204030204" pitchFamily="34" charset="0"/>
                <a:cs typeface="PT Bold Heading" panose="02010400000000000000" pitchFamily="2" charset="-78"/>
              </a:rPr>
              <a:t>5-التوتر العضلي</a:t>
            </a:r>
            <a:r>
              <a:rPr lang="ar-IQ" sz="2800" dirty="0">
                <a:solidFill>
                  <a:srgbClr val="FF0000"/>
                </a:solidFill>
                <a:effectLst/>
                <a:latin typeface="Calibri" panose="020F0502020204030204" pitchFamily="34" charset="0"/>
                <a:ea typeface="Calibri" panose="020F0502020204030204" pitchFamily="34" charset="0"/>
                <a:cs typeface="PT Bold Heading" panose="02010400000000000000" pitchFamily="2" charset="-78"/>
              </a:rPr>
              <a:t> : ان للتوتر العضلي اثراً كبيراً على الطاقة المصروفة في الاداء الحركي ومعدل حركة الجسم وبداية ظهور التعب ، والتوتر العضلي عادةً ما يظهر على الرياضي خلال ممارسته للنشاط ، الذي يتميز كونه متوتراً او مسترخياً ، والتوتر الكبير للمجاميع العضلية تجعل من الحركة متصلبة وتفتقر الى الانسيابية والرشاقة .</a:t>
            </a:r>
            <a:endParaRPr lang="en-US" sz="2000" dirty="0">
              <a:solidFill>
                <a:srgbClr val="FF0000"/>
              </a:solidFill>
              <a:effectLst/>
              <a:latin typeface="Calibri" panose="020F0502020204030204" pitchFamily="34" charset="0"/>
              <a:ea typeface="Calibri" panose="020F0502020204030204" pitchFamily="34" charset="0"/>
              <a:cs typeface="PT Bold Heading" panose="02010400000000000000" pitchFamily="2" charset="-78"/>
            </a:endParaRPr>
          </a:p>
          <a:p>
            <a:pPr algn="just" rtl="1">
              <a:lnSpc>
                <a:spcPct val="115000"/>
              </a:lnSpc>
              <a:spcAft>
                <a:spcPts val="1000"/>
              </a:spcAft>
            </a:pPr>
            <a:r>
              <a:rPr lang="ar-IQ" sz="2800" dirty="0">
                <a:effectLst/>
                <a:latin typeface="Calibri" panose="020F0502020204030204" pitchFamily="34" charset="0"/>
                <a:ea typeface="Calibri" panose="020F0502020204030204" pitchFamily="34" charset="0"/>
                <a:cs typeface="PT Bold Heading" panose="02010400000000000000" pitchFamily="2" charset="-78"/>
              </a:rPr>
              <a:t> </a:t>
            </a:r>
            <a:endParaRPr lang="en-US" sz="2000" dirty="0">
              <a:effectLst/>
              <a:latin typeface="Calibri" panose="020F0502020204030204" pitchFamily="34" charset="0"/>
              <a:ea typeface="Calibri" panose="020F0502020204030204" pitchFamily="34" charset="0"/>
              <a:cs typeface="PT Bold Heading" panose="02010400000000000000" pitchFamily="2" charset="-78"/>
            </a:endParaRPr>
          </a:p>
        </p:txBody>
      </p:sp>
    </p:spTree>
    <p:extLst>
      <p:ext uri="{BB962C8B-B14F-4D97-AF65-F5344CB8AC3E}">
        <p14:creationId xmlns:p14="http://schemas.microsoft.com/office/powerpoint/2010/main" val="4098839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8995798">
            <a:off x="4899020" y="11022230"/>
            <a:ext cx="13531543" cy="3065584"/>
            <a:chOff x="0" y="0"/>
            <a:chExt cx="3083192" cy="698500"/>
          </a:xfrm>
        </p:grpSpPr>
        <p:sp>
          <p:nvSpPr>
            <p:cNvPr id="3" name="Freeform 3"/>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FFA916"/>
            </a:solidFill>
          </p:spPr>
        </p:sp>
        <p:sp>
          <p:nvSpPr>
            <p:cNvPr id="4" name="TextBox 4"/>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812304" flipV="1">
            <a:off x="5458552" y="9539347"/>
            <a:ext cx="4968491" cy="236003"/>
          </a:xfrm>
          <a:custGeom>
            <a:avLst/>
            <a:gdLst/>
            <a:ahLst/>
            <a:cxnLst/>
            <a:rect l="l" t="t" r="r" b="b"/>
            <a:pathLst>
              <a:path w="4968491" h="236003">
                <a:moveTo>
                  <a:pt x="0" y="236004"/>
                </a:moveTo>
                <a:lnTo>
                  <a:pt x="4968491" y="236004"/>
                </a:lnTo>
                <a:lnTo>
                  <a:pt x="4968491" y="0"/>
                </a:lnTo>
                <a:lnTo>
                  <a:pt x="0" y="0"/>
                </a:lnTo>
                <a:lnTo>
                  <a:pt x="0" y="236004"/>
                </a:lnTo>
                <a:close/>
              </a:path>
            </a:pathLst>
          </a:custGeom>
          <a:blipFill>
            <a:blip r:embed="rId2">
              <a:alphaModFix amt="80000"/>
            </a:blip>
            <a:stretch>
              <a:fillRect/>
            </a:stretch>
          </a:blipFill>
        </p:spPr>
      </p:sp>
      <p:grpSp>
        <p:nvGrpSpPr>
          <p:cNvPr id="6" name="Group 6"/>
          <p:cNvGrpSpPr/>
          <p:nvPr/>
        </p:nvGrpSpPr>
        <p:grpSpPr>
          <a:xfrm rot="-8995798">
            <a:off x="-355651" y="9121343"/>
            <a:ext cx="13531543" cy="3065584"/>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8998130">
            <a:off x="-5149813" y="-1738765"/>
            <a:ext cx="12822069" cy="6906116"/>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24A59"/>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8998130">
            <a:off x="-5506703" y="-114237"/>
            <a:ext cx="14503583" cy="7811799"/>
            <a:chOff x="0" y="0"/>
            <a:chExt cx="1296853" cy="698500"/>
          </a:xfrm>
        </p:grpSpPr>
        <p:sp>
          <p:nvSpPr>
            <p:cNvPr id="13" name="Freeform 1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14" name="TextBox 1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rot="-1813147">
            <a:off x="-280493" y="1312669"/>
            <a:ext cx="8743695" cy="7661663"/>
          </a:xfrm>
          <a:custGeom>
            <a:avLst/>
            <a:gdLst/>
            <a:ahLst/>
            <a:cxnLst/>
            <a:rect l="l" t="t" r="r" b="b"/>
            <a:pathLst>
              <a:path w="8743695" h="7661663">
                <a:moveTo>
                  <a:pt x="0" y="0"/>
                </a:moveTo>
                <a:lnTo>
                  <a:pt x="8743694" y="0"/>
                </a:lnTo>
                <a:lnTo>
                  <a:pt x="8743694" y="7661662"/>
                </a:lnTo>
                <a:lnTo>
                  <a:pt x="0" y="7661662"/>
                </a:lnTo>
                <a:lnTo>
                  <a:pt x="0" y="0"/>
                </a:lnTo>
                <a:close/>
              </a:path>
            </a:pathLst>
          </a:custGeom>
          <a:blipFill>
            <a:blip r:embed="rId3"/>
            <a:stretch>
              <a:fillRect/>
            </a:stretch>
          </a:blipFill>
        </p:spPr>
      </p:sp>
      <p:grpSp>
        <p:nvGrpSpPr>
          <p:cNvPr id="16" name="Group 16"/>
          <p:cNvGrpSpPr/>
          <p:nvPr/>
        </p:nvGrpSpPr>
        <p:grpSpPr>
          <a:xfrm>
            <a:off x="478181" y="939081"/>
            <a:ext cx="7226346" cy="8408839"/>
            <a:chOff x="0" y="0"/>
            <a:chExt cx="698500" cy="812800"/>
          </a:xfrm>
        </p:grpSpPr>
        <p:sp>
          <p:nvSpPr>
            <p:cNvPr id="17" name="Freeform 1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24A59"/>
            </a:solidFill>
          </p:spPr>
        </p:sp>
        <p:sp>
          <p:nvSpPr>
            <p:cNvPr id="18" name="TextBox 1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nvGrpSpPr>
          <p:cNvPr id="19" name="Group 19"/>
          <p:cNvGrpSpPr>
            <a:grpSpLocks noChangeAspect="1"/>
          </p:cNvGrpSpPr>
          <p:nvPr/>
        </p:nvGrpSpPr>
        <p:grpSpPr>
          <a:xfrm>
            <a:off x="1439179" y="2095989"/>
            <a:ext cx="5415979" cy="6253862"/>
            <a:chOff x="-43922" y="-69266"/>
            <a:chExt cx="31287467" cy="36127816"/>
          </a:xfrm>
        </p:grpSpPr>
        <p:sp>
          <p:nvSpPr>
            <p:cNvPr id="20" name="Freeform 20"/>
            <p:cNvSpPr/>
            <p:nvPr/>
          </p:nvSpPr>
          <p:spPr>
            <a:xfrm>
              <a:off x="-43922" y="-69266"/>
              <a:ext cx="31287467" cy="36127816"/>
            </a:xfrm>
            <a:custGeom>
              <a:avLst/>
              <a:gdLst/>
              <a:ahLst/>
              <a:cxnLst/>
              <a:rect l="l" t="t" r="r" b="b"/>
              <a:pathLst>
                <a:path w="31287467" h="36127817">
                  <a:moveTo>
                    <a:pt x="15643733" y="0"/>
                  </a:moveTo>
                  <a:lnTo>
                    <a:pt x="0" y="9031859"/>
                  </a:lnTo>
                  <a:lnTo>
                    <a:pt x="0" y="27095831"/>
                  </a:lnTo>
                  <a:lnTo>
                    <a:pt x="15643733" y="36127817"/>
                  </a:lnTo>
                  <a:lnTo>
                    <a:pt x="31287467" y="27095958"/>
                  </a:lnTo>
                  <a:lnTo>
                    <a:pt x="31287467" y="9031859"/>
                  </a:lnTo>
                  <a:lnTo>
                    <a:pt x="15643861" y="0"/>
                  </a:lnTo>
                  <a:close/>
                </a:path>
              </a:pathLst>
            </a:custGeom>
            <a:blipFill>
              <a:blip r:embed="rId4"/>
              <a:stretch>
                <a:fillRect l="-7735" r="-7735"/>
              </a:stretch>
            </a:blipFill>
          </p:spPr>
        </p:sp>
      </p:grpSp>
      <p:sp>
        <p:nvSpPr>
          <p:cNvPr id="21" name="Freeform 21"/>
          <p:cNvSpPr/>
          <p:nvPr/>
        </p:nvSpPr>
        <p:spPr>
          <a:xfrm rot="1792715">
            <a:off x="-615248" y="8384496"/>
            <a:ext cx="4968491" cy="236003"/>
          </a:xfrm>
          <a:custGeom>
            <a:avLst/>
            <a:gdLst/>
            <a:ahLst/>
            <a:cxnLst/>
            <a:rect l="l" t="t" r="r" b="b"/>
            <a:pathLst>
              <a:path w="4968491" h="236003">
                <a:moveTo>
                  <a:pt x="0" y="0"/>
                </a:moveTo>
                <a:lnTo>
                  <a:pt x="4968491" y="0"/>
                </a:lnTo>
                <a:lnTo>
                  <a:pt x="4968491" y="236003"/>
                </a:lnTo>
                <a:lnTo>
                  <a:pt x="0" y="236003"/>
                </a:lnTo>
                <a:lnTo>
                  <a:pt x="0" y="0"/>
                </a:lnTo>
                <a:close/>
              </a:path>
            </a:pathLst>
          </a:custGeom>
          <a:blipFill>
            <a:blip r:embed="rId2">
              <a:alphaModFix amt="80000"/>
            </a:blip>
            <a:stretch>
              <a:fillRect/>
            </a:stretch>
          </a:blipFill>
        </p:spPr>
      </p:sp>
      <p:sp>
        <p:nvSpPr>
          <p:cNvPr id="22" name="Freeform 22"/>
          <p:cNvSpPr/>
          <p:nvPr/>
        </p:nvSpPr>
        <p:spPr>
          <a:xfrm rot="-1792182">
            <a:off x="3792011" y="8530453"/>
            <a:ext cx="4644064" cy="220593"/>
          </a:xfrm>
          <a:custGeom>
            <a:avLst/>
            <a:gdLst/>
            <a:ahLst/>
            <a:cxnLst/>
            <a:rect l="l" t="t" r="r" b="b"/>
            <a:pathLst>
              <a:path w="4644064" h="220593">
                <a:moveTo>
                  <a:pt x="0" y="0"/>
                </a:moveTo>
                <a:lnTo>
                  <a:pt x="4644064" y="0"/>
                </a:lnTo>
                <a:lnTo>
                  <a:pt x="4644064" y="220593"/>
                </a:lnTo>
                <a:lnTo>
                  <a:pt x="0" y="220593"/>
                </a:lnTo>
                <a:lnTo>
                  <a:pt x="0" y="0"/>
                </a:lnTo>
                <a:close/>
              </a:path>
            </a:pathLst>
          </a:custGeom>
          <a:blipFill>
            <a:blip r:embed="rId2">
              <a:alphaModFix amt="80000"/>
            </a:blip>
            <a:stretch>
              <a:fillRect/>
            </a:stretch>
          </a:blipFill>
        </p:spPr>
      </p:sp>
      <p:sp>
        <p:nvSpPr>
          <p:cNvPr id="37" name="مستطيل 36"/>
          <p:cNvSpPr/>
          <p:nvPr/>
        </p:nvSpPr>
        <p:spPr>
          <a:xfrm>
            <a:off x="11362762" y="1409700"/>
            <a:ext cx="5799583" cy="888074"/>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1" anchor="ctr"/>
          <a:lstStyle/>
          <a:p>
            <a:pPr algn="ctr"/>
            <a:r>
              <a:rPr lang="ar-IQ" sz="4300" b="1" dirty="0">
                <a:solidFill>
                  <a:schemeClr val="bg1"/>
                </a:solidFill>
              </a:rPr>
              <a:t>الفئة المستهدفة </a:t>
            </a:r>
          </a:p>
        </p:txBody>
      </p:sp>
      <p:sp>
        <p:nvSpPr>
          <p:cNvPr id="49" name="مربع نص 48">
            <a:extLst>
              <a:ext uri="{FF2B5EF4-FFF2-40B4-BE49-F238E27FC236}">
                <a16:creationId xmlns:a16="http://schemas.microsoft.com/office/drawing/2014/main" id="{9E2CD3CC-8931-4A7A-B645-103D7B2FF7DF}"/>
              </a:ext>
            </a:extLst>
          </p:cNvPr>
          <p:cNvSpPr txBox="1"/>
          <p:nvPr/>
        </p:nvSpPr>
        <p:spPr>
          <a:xfrm>
            <a:off x="7704527" y="3195781"/>
            <a:ext cx="1058347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a:r>
              <a:rPr lang="ar-IQ" sz="3600" b="1" dirty="0"/>
              <a:t>طلاب المرحلة الثالثة – كلية التربية البدنية وعلوم الرياضة – جامعة البصرة</a:t>
            </a:r>
            <a:endParaRPr lang="en-US" sz="3600" b="1" dirty="0"/>
          </a:p>
        </p:txBody>
      </p:sp>
      <p:grpSp>
        <p:nvGrpSpPr>
          <p:cNvPr id="50" name="مجموعة 49">
            <a:extLst>
              <a:ext uri="{FF2B5EF4-FFF2-40B4-BE49-F238E27FC236}">
                <a16:creationId xmlns:a16="http://schemas.microsoft.com/office/drawing/2014/main" id="{112A6465-1F79-4D19-8EFD-80193AB9509C}"/>
              </a:ext>
            </a:extLst>
          </p:cNvPr>
          <p:cNvGrpSpPr/>
          <p:nvPr/>
        </p:nvGrpSpPr>
        <p:grpSpPr>
          <a:xfrm>
            <a:off x="8709580" y="4834392"/>
            <a:ext cx="9144294" cy="1121817"/>
            <a:chOff x="1208110" y="1537364"/>
            <a:chExt cx="6754739" cy="1121817"/>
          </a:xfrm>
        </p:grpSpPr>
        <p:sp>
          <p:nvSpPr>
            <p:cNvPr id="51" name="مستطيل: زوايا علوية مستديرة 50">
              <a:extLst>
                <a:ext uri="{FF2B5EF4-FFF2-40B4-BE49-F238E27FC236}">
                  <a16:creationId xmlns:a16="http://schemas.microsoft.com/office/drawing/2014/main" id="{6CE18372-5988-4E0C-8E7A-3263CA15BB27}"/>
                </a:ext>
              </a:extLst>
            </p:cNvPr>
            <p:cNvSpPr/>
            <p:nvPr/>
          </p:nvSpPr>
          <p:spPr>
            <a:xfrm rot="5400000">
              <a:off x="4024571" y="-1279097"/>
              <a:ext cx="1121817" cy="6754739"/>
            </a:xfrm>
            <a:prstGeom prst="round2SameRect">
              <a:avLst/>
            </a:prstGeom>
            <a:solidFill>
              <a:srgbClr val="FEB80A">
                <a:lumMod val="40000"/>
                <a:lumOff val="60000"/>
                <a:alpha val="90000"/>
              </a:srgbClr>
            </a:solidFill>
            <a:ln w="25400" cap="flat" cmpd="sng" algn="ctr">
              <a:solidFill>
                <a:srgbClr val="3891A7">
                  <a:hueOff val="0"/>
                  <a:satOff val="0"/>
                  <a:lumOff val="0"/>
                  <a:alphaOff val="0"/>
                </a:srgbClr>
              </a:solidFill>
              <a:prstDash val="solid"/>
            </a:ln>
            <a:effectLst/>
          </p:spPr>
        </p:sp>
        <p:sp>
          <p:nvSpPr>
            <p:cNvPr id="52" name="مستطيل: زوايا علوية مستديرة 4">
              <a:extLst>
                <a:ext uri="{FF2B5EF4-FFF2-40B4-BE49-F238E27FC236}">
                  <a16:creationId xmlns:a16="http://schemas.microsoft.com/office/drawing/2014/main" id="{41275386-8826-4BCD-961D-6AC02AF09F14}"/>
                </a:ext>
              </a:extLst>
            </p:cNvPr>
            <p:cNvSpPr txBox="1"/>
            <p:nvPr/>
          </p:nvSpPr>
          <p:spPr>
            <a:xfrm>
              <a:off x="1208111" y="1592126"/>
              <a:ext cx="6699976" cy="1012291"/>
            </a:xfrm>
            <a:prstGeom prst="rect">
              <a:avLst/>
            </a:prstGeom>
            <a:noFill/>
            <a:ln>
              <a:noFill/>
            </a:ln>
            <a:effectLst/>
          </p:spPr>
          <p:txBody>
            <a:bodyPr spcFirstLastPara="0" vert="horz" wrap="square" lIns="256032" tIns="22860" rIns="22860" bIns="22860" numCol="1" spcCol="1270" anchor="ctr" anchorCtr="0">
              <a:noAutofit/>
            </a:bodyPr>
            <a:lstStyle/>
            <a:p>
              <a:pPr marL="285750" marR="0" lvl="1" indent="-285750" algn="ctr" defTabSz="1600200" eaLnBrk="1" fontAlgn="auto" latinLnBrk="0" hangingPunct="1">
                <a:lnSpc>
                  <a:spcPct val="90000"/>
                </a:lnSpc>
                <a:spcBef>
                  <a:spcPct val="0"/>
                </a:spcBef>
                <a:spcAft>
                  <a:spcPct val="15000"/>
                </a:spcAft>
                <a:buClrTx/>
                <a:buSzTx/>
                <a:buFontTx/>
                <a:buChar char="•"/>
                <a:tabLst/>
                <a:defRPr/>
              </a:pPr>
              <a:r>
                <a:rPr kumimoji="0" lang="ar-IQ" sz="3600" b="1" i="0" u="none" strike="noStrike" kern="1200" cap="none" spc="0" normalizeH="0" baseline="0" noProof="0" dirty="0">
                  <a:ln>
                    <a:noFill/>
                  </a:ln>
                  <a:solidFill>
                    <a:sysClr val="windowText" lastClr="000000">
                      <a:hueOff val="0"/>
                      <a:satOff val="0"/>
                      <a:lumOff val="0"/>
                      <a:alphaOff val="0"/>
                    </a:sysClr>
                  </a:solidFill>
                  <a:effectLst/>
                  <a:uLnTx/>
                  <a:uFillTx/>
                  <a:latin typeface="Gill Sans MT"/>
                  <a:ea typeface="+mn-ea"/>
                </a:rPr>
                <a:t>المكان : كلية التربية البدنية وعلوم الرياضة – جامعة البصرة</a:t>
              </a:r>
              <a:endParaRPr kumimoji="0" lang="en-US" sz="3600" b="1" i="0" u="none" strike="noStrike" kern="1200" cap="none" spc="0" normalizeH="0" baseline="0" noProof="0" dirty="0">
                <a:ln>
                  <a:noFill/>
                </a:ln>
                <a:solidFill>
                  <a:sysClr val="windowText" lastClr="000000">
                    <a:hueOff val="0"/>
                    <a:satOff val="0"/>
                    <a:lumOff val="0"/>
                    <a:alphaOff val="0"/>
                  </a:sysClr>
                </a:solidFill>
                <a:effectLst/>
                <a:uLnTx/>
                <a:uFillTx/>
                <a:latin typeface="Gill Sans MT"/>
                <a:ea typeface="+mn-ea"/>
                <a:cs typeface="+mn-cs"/>
              </a:endParaRPr>
            </a:p>
          </p:txBody>
        </p:sp>
      </p:grpSp>
      <p:grpSp>
        <p:nvGrpSpPr>
          <p:cNvPr id="53" name="مجموعة 52">
            <a:extLst>
              <a:ext uri="{FF2B5EF4-FFF2-40B4-BE49-F238E27FC236}">
                <a16:creationId xmlns:a16="http://schemas.microsoft.com/office/drawing/2014/main" id="{F8E85FEF-2395-4EA5-96A7-2D757C914B88}"/>
              </a:ext>
            </a:extLst>
          </p:cNvPr>
          <p:cNvGrpSpPr/>
          <p:nvPr/>
        </p:nvGrpSpPr>
        <p:grpSpPr>
          <a:xfrm>
            <a:off x="9794666" y="6687261"/>
            <a:ext cx="7328078" cy="1121817"/>
            <a:chOff x="1208110" y="3070652"/>
            <a:chExt cx="6754739" cy="1121817"/>
          </a:xfrm>
        </p:grpSpPr>
        <p:sp>
          <p:nvSpPr>
            <p:cNvPr id="54" name="مستطيل: زوايا علوية مستديرة 53">
              <a:extLst>
                <a:ext uri="{FF2B5EF4-FFF2-40B4-BE49-F238E27FC236}">
                  <a16:creationId xmlns:a16="http://schemas.microsoft.com/office/drawing/2014/main" id="{C046DA6F-8615-4CC3-AF2E-F8BBA0442101}"/>
                </a:ext>
              </a:extLst>
            </p:cNvPr>
            <p:cNvSpPr/>
            <p:nvPr/>
          </p:nvSpPr>
          <p:spPr>
            <a:xfrm rot="5400000">
              <a:off x="4024571" y="254191"/>
              <a:ext cx="1121817" cy="6754739"/>
            </a:xfrm>
            <a:prstGeom prst="round2SameRect">
              <a:avLst/>
            </a:prstGeom>
            <a:solidFill>
              <a:srgbClr val="84AA33">
                <a:lumMod val="20000"/>
                <a:lumOff val="80000"/>
                <a:alpha val="90000"/>
              </a:srgbClr>
            </a:solidFill>
            <a:ln w="25400" cap="flat" cmpd="sng" algn="ctr">
              <a:solidFill>
                <a:srgbClr val="3891A7">
                  <a:hueOff val="0"/>
                  <a:satOff val="0"/>
                  <a:lumOff val="0"/>
                  <a:alphaOff val="0"/>
                </a:srgbClr>
              </a:solidFill>
              <a:prstDash val="solid"/>
            </a:ln>
            <a:effectLst/>
          </p:spPr>
        </p:sp>
        <p:sp>
          <p:nvSpPr>
            <p:cNvPr id="55" name="مستطيل: زوايا علوية مستديرة 4">
              <a:extLst>
                <a:ext uri="{FF2B5EF4-FFF2-40B4-BE49-F238E27FC236}">
                  <a16:creationId xmlns:a16="http://schemas.microsoft.com/office/drawing/2014/main" id="{C140F8BF-2496-4956-8F30-B98BA8D50A11}"/>
                </a:ext>
              </a:extLst>
            </p:cNvPr>
            <p:cNvSpPr txBox="1"/>
            <p:nvPr/>
          </p:nvSpPr>
          <p:spPr>
            <a:xfrm>
              <a:off x="1208111" y="3125415"/>
              <a:ext cx="6699976" cy="1012291"/>
            </a:xfrm>
            <a:prstGeom prst="rect">
              <a:avLst/>
            </a:prstGeom>
            <a:noFill/>
            <a:ln>
              <a:noFill/>
            </a:ln>
            <a:effectLst/>
          </p:spPr>
          <p:txBody>
            <a:bodyPr spcFirstLastPara="0" vert="horz" wrap="square" lIns="391160" tIns="34925" rIns="34925" bIns="34925" numCol="1" spcCol="1270" anchor="ctr" anchorCtr="0">
              <a:noAutofit/>
            </a:bodyPr>
            <a:lstStyle/>
            <a:p>
              <a:pPr marL="285750" marR="0" lvl="1" indent="-285750" algn="r" defTabSz="2444750" eaLnBrk="1" fontAlgn="auto" latinLnBrk="0" hangingPunct="1">
                <a:lnSpc>
                  <a:spcPct val="90000"/>
                </a:lnSpc>
                <a:spcBef>
                  <a:spcPct val="0"/>
                </a:spcBef>
                <a:spcAft>
                  <a:spcPct val="15000"/>
                </a:spcAft>
                <a:buClrTx/>
                <a:buSzTx/>
                <a:buFontTx/>
                <a:buChar char="•"/>
                <a:tabLst/>
                <a:defRPr/>
              </a:pPr>
              <a:r>
                <a:rPr kumimoji="0" lang="ar-IQ" sz="5500" b="0" i="0" u="none" strike="noStrike" kern="1200" cap="none" spc="0" normalizeH="0" baseline="0" noProof="0" dirty="0">
                  <a:ln>
                    <a:noFill/>
                  </a:ln>
                  <a:solidFill>
                    <a:sysClr val="windowText" lastClr="000000">
                      <a:hueOff val="0"/>
                      <a:satOff val="0"/>
                      <a:lumOff val="0"/>
                      <a:alphaOff val="0"/>
                    </a:sysClr>
                  </a:solidFill>
                  <a:effectLst/>
                  <a:uLnTx/>
                  <a:uFillTx/>
                  <a:latin typeface="Gill Sans MT"/>
                  <a:ea typeface="+mn-ea"/>
                </a:rPr>
                <a:t>زمن المحاضرة : ساعتان</a:t>
              </a:r>
              <a:endParaRPr kumimoji="0" lang="en-US" sz="5500" b="0" i="0" u="none" strike="noStrike" kern="1200" cap="none" spc="0" normalizeH="0" baseline="0" noProof="0" dirty="0">
                <a:ln>
                  <a:noFill/>
                </a:ln>
                <a:solidFill>
                  <a:sysClr val="windowText" lastClr="000000">
                    <a:hueOff val="0"/>
                    <a:satOff val="0"/>
                    <a:lumOff val="0"/>
                    <a:alphaOff val="0"/>
                  </a:sysClr>
                </a:solidFill>
                <a:effectLst/>
                <a:uLnTx/>
                <a:uFillTx/>
                <a:latin typeface="Gill Sans MT"/>
                <a:ea typeface="+mn-ea"/>
                <a:cs typeface="+mn-cs"/>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2" name="مربع نص 11">
            <a:extLst>
              <a:ext uri="{FF2B5EF4-FFF2-40B4-BE49-F238E27FC236}">
                <a16:creationId xmlns:a16="http://schemas.microsoft.com/office/drawing/2014/main" id="{BDEA2D8D-157A-4D2E-A2A6-2F94E5D12319}"/>
              </a:ext>
            </a:extLst>
          </p:cNvPr>
          <p:cNvSpPr txBox="1"/>
          <p:nvPr/>
        </p:nvSpPr>
        <p:spPr>
          <a:xfrm>
            <a:off x="4296548" y="38100"/>
            <a:ext cx="10723418" cy="769441"/>
          </a:xfrm>
          <a:prstGeom prst="rect">
            <a:avLst/>
          </a:prstGeom>
          <a:noFill/>
        </p:spPr>
        <p:txBody>
          <a:bodyPr wrap="square">
            <a:spAutoFit/>
          </a:bodyPr>
          <a:lstStyle/>
          <a:p>
            <a:pPr algn="ctr"/>
            <a:r>
              <a:rPr lang="ar-IQ" sz="4400" b="1" dirty="0">
                <a:solidFill>
                  <a:srgbClr val="FF0000"/>
                </a:solidFill>
                <a:effectLst/>
                <a:ea typeface="Calibri" panose="020F0502020204030204" pitchFamily="34" charset="0"/>
                <a:cs typeface="PT Bold Heading" panose="02010400000000000000" pitchFamily="2" charset="-78"/>
              </a:rPr>
              <a:t>التكامل الحسّي والتعلّم الحركي </a:t>
            </a:r>
            <a:endParaRPr lang="ar-IQ" sz="4400" dirty="0">
              <a:solidFill>
                <a:srgbClr val="FF0000"/>
              </a:solidFill>
              <a:cs typeface="PT Bold Heading" panose="02010400000000000000" pitchFamily="2" charset="-78"/>
            </a:endParaRPr>
          </a:p>
        </p:txBody>
      </p:sp>
      <p:sp>
        <p:nvSpPr>
          <p:cNvPr id="14" name="مربع نص 13">
            <a:extLst>
              <a:ext uri="{FF2B5EF4-FFF2-40B4-BE49-F238E27FC236}">
                <a16:creationId xmlns:a16="http://schemas.microsoft.com/office/drawing/2014/main" id="{F1CB747A-B6B4-46FE-81C6-2C01A8C4D7E1}"/>
              </a:ext>
            </a:extLst>
          </p:cNvPr>
          <p:cNvSpPr txBox="1"/>
          <p:nvPr/>
        </p:nvSpPr>
        <p:spPr>
          <a:xfrm>
            <a:off x="0" y="1024532"/>
            <a:ext cx="18288000" cy="8094524"/>
          </a:xfrm>
          <a:prstGeom prst="rect">
            <a:avLst/>
          </a:prstGeom>
          <a:noFill/>
        </p:spPr>
        <p:txBody>
          <a:bodyPr wrap="square">
            <a:spAutoFit/>
          </a:bodyPr>
          <a:lstStyle/>
          <a:p>
            <a:pPr algn="ctr"/>
            <a:r>
              <a:rPr lang="ar-IQ" sz="4000" dirty="0">
                <a:effectLst/>
                <a:ea typeface="Calibri" panose="020F0502020204030204" pitchFamily="34" charset="0"/>
                <a:cs typeface="PT Bold Heading" panose="02010400000000000000" pitchFamily="2" charset="-78"/>
              </a:rPr>
              <a:t> للتكامل الحسي دور بالغ الأهمية في التعلّم الحركي, فالحركات البسيطة مثل استلام الكرات وتمريرها تبدأ بعملية بسيطة </a:t>
            </a:r>
            <a:r>
              <a:rPr lang="ar-IQ" sz="4000" b="1" dirty="0">
                <a:effectLst/>
                <a:ea typeface="Calibri" panose="020F0502020204030204" pitchFamily="34" charset="0"/>
                <a:cs typeface="PT Bold Heading" panose="02010400000000000000" pitchFamily="2" charset="-78"/>
              </a:rPr>
              <a:t>يطلق عليها الإحساس وهي </a:t>
            </a:r>
            <a:r>
              <a:rPr lang="ar-IQ" sz="4000" b="1" dirty="0" err="1">
                <a:effectLst/>
                <a:ea typeface="Calibri" panose="020F0502020204030204" pitchFamily="34" charset="0"/>
                <a:cs typeface="PT Bold Heading" panose="02010400000000000000" pitchFamily="2" charset="-78"/>
              </a:rPr>
              <a:t>الإستجابة</a:t>
            </a:r>
            <a:r>
              <a:rPr lang="ar-IQ" sz="4000" b="1" dirty="0">
                <a:effectLst/>
                <a:ea typeface="Calibri" panose="020F0502020204030204" pitchFamily="34" charset="0"/>
                <a:cs typeface="PT Bold Heading" panose="02010400000000000000" pitchFamily="2" charset="-78"/>
              </a:rPr>
              <a:t> الأولية لأعضاء الحس</a:t>
            </a:r>
            <a:r>
              <a:rPr lang="ar-IQ" sz="4000" dirty="0">
                <a:effectLst/>
                <a:ea typeface="Calibri" panose="020F0502020204030204" pitchFamily="34" charset="0"/>
                <a:cs typeface="PT Bold Heading" panose="02010400000000000000" pitchFamily="2" charset="-78"/>
              </a:rPr>
              <a:t>، أمّا الحركات المركبة أو المعقدة فتتطلب إدخالًا معلوماتيًّا من خلال أعضاء الحس المختلقة بما يمكننا من معرفة الأجواء المحيطة بالأداء ومن ثمّ أداء الحركات المطلوبة بالكفايات والفعاليات اللازمة, </a:t>
            </a:r>
            <a:r>
              <a:rPr lang="ar-IQ" sz="4000" b="1" dirty="0">
                <a:effectLst/>
                <a:ea typeface="Calibri" panose="020F0502020204030204" pitchFamily="34" charset="0"/>
                <a:cs typeface="PT Bold Heading" panose="02010400000000000000" pitchFamily="2" charset="-78"/>
              </a:rPr>
              <a:t>فالنظام الحسي هو أنواع مختلفة من الحوافز تتواتر على المستقبلات الحسية بصور مختلفة سواء كانت صوتية أو بصرية أو لمسية تؤدي إلى </a:t>
            </a:r>
            <a:r>
              <a:rPr lang="ar-IQ" sz="4000" b="1" dirty="0" err="1">
                <a:effectLst/>
                <a:ea typeface="Calibri" panose="020F0502020204030204" pitchFamily="34" charset="0"/>
                <a:cs typeface="PT Bold Heading" panose="02010400000000000000" pitchFamily="2" charset="-78"/>
              </a:rPr>
              <a:t>الإنتباه</a:t>
            </a:r>
            <a:r>
              <a:rPr lang="ar-IQ" sz="4000" b="1" dirty="0">
                <a:effectLst/>
                <a:ea typeface="Calibri" panose="020F0502020204030204" pitchFamily="34" charset="0"/>
                <a:cs typeface="PT Bold Heading" panose="02010400000000000000" pitchFamily="2" charset="-78"/>
              </a:rPr>
              <a:t> والإدراك والوعي بصورة مفصلة عن المحفزات المستلمة من البيئة الخارجية ومن ثمّ </a:t>
            </a:r>
            <a:r>
              <a:rPr lang="ar-IQ" sz="4000" b="1" dirty="0" err="1">
                <a:effectLst/>
                <a:ea typeface="Calibri" panose="020F0502020204030204" pitchFamily="34" charset="0"/>
                <a:cs typeface="PT Bold Heading" panose="02010400000000000000" pitchFamily="2" charset="-78"/>
              </a:rPr>
              <a:t>إختيار</a:t>
            </a:r>
            <a:r>
              <a:rPr lang="ar-IQ" sz="4000" b="1" dirty="0">
                <a:effectLst/>
                <a:ea typeface="Calibri" panose="020F0502020204030204" pitchFamily="34" charset="0"/>
                <a:cs typeface="PT Bold Heading" panose="02010400000000000000" pitchFamily="2" charset="-78"/>
              </a:rPr>
              <a:t> </a:t>
            </a:r>
            <a:r>
              <a:rPr lang="ar-IQ" sz="4000" b="1" dirty="0" err="1">
                <a:effectLst/>
                <a:ea typeface="Calibri" panose="020F0502020204030204" pitchFamily="34" charset="0"/>
                <a:cs typeface="PT Bold Heading" panose="02010400000000000000" pitchFamily="2" charset="-78"/>
              </a:rPr>
              <a:t>الإستجابات</a:t>
            </a:r>
            <a:r>
              <a:rPr lang="ar-IQ" sz="4000" b="1" dirty="0">
                <a:effectLst/>
                <a:ea typeface="Calibri" panose="020F0502020204030204" pitchFamily="34" charset="0"/>
                <a:cs typeface="PT Bold Heading" panose="02010400000000000000" pitchFamily="2" charset="-78"/>
              </a:rPr>
              <a:t> المناسبة للتعامل الحركي الأمثل مع هذه المثيرات</a:t>
            </a:r>
            <a:r>
              <a:rPr lang="ar-IQ" sz="4000" dirty="0">
                <a:effectLst/>
                <a:ea typeface="Calibri" panose="020F0502020204030204" pitchFamily="34" charset="0"/>
                <a:cs typeface="PT Bold Heading" panose="02010400000000000000" pitchFamily="2" charset="-78"/>
              </a:rPr>
              <a:t>, وهذا يتضح مثلًا في رياضة المصارعة أو الجودو فعند استخدام الأيدي (حاسة اللمس) للحصول على معلومات حول جسم المنافس وحجمه ووزنه, ونحصل على نفس المعلومات وأكثر عن طريق العين (حاسة الرؤية), وعن طريق حاسة السمع (الأذن) نتعرف على تعليمات المدرب وتشجيع الجماهير ومن خلال ذلك كلّه يتكون مخزون غني من الإدراك والوعي, إذًا المستقبلات الحسية تعدّ نوافذ للنظام العصبي يمكن من خلالها </a:t>
            </a:r>
            <a:r>
              <a:rPr lang="ar-IQ" sz="4000" dirty="0" err="1">
                <a:effectLst/>
                <a:ea typeface="Calibri" panose="020F0502020204030204" pitchFamily="34" charset="0"/>
                <a:cs typeface="PT Bold Heading" panose="02010400000000000000" pitchFamily="2" charset="-78"/>
              </a:rPr>
              <a:t>الإتصال</a:t>
            </a:r>
            <a:r>
              <a:rPr lang="ar-IQ" sz="4000" dirty="0">
                <a:effectLst/>
                <a:ea typeface="Calibri" panose="020F0502020204030204" pitchFamily="34" charset="0"/>
                <a:cs typeface="PT Bold Heading" panose="02010400000000000000" pitchFamily="2" charset="-78"/>
              </a:rPr>
              <a:t> مع البيئة الخارجية بواسطة الأعصاب الحسية التي توصل الجهاز العصبي بأعضاء الحس</a:t>
            </a:r>
            <a:endParaRPr lang="ar-IQ" sz="4000" dirty="0">
              <a:cs typeface="PT Bold Heading" panose="02010400000000000000" pitchFamily="2" charset="-78"/>
            </a:endParaRPr>
          </a:p>
        </p:txBody>
      </p:sp>
    </p:spTree>
    <p:extLst>
      <p:ext uri="{BB962C8B-B14F-4D97-AF65-F5344CB8AC3E}">
        <p14:creationId xmlns:p14="http://schemas.microsoft.com/office/powerpoint/2010/main" val="1320679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3">
              <a:extLst>
                <a:ext uri="{96DAC541-7B7A-43D3-8B79-37D633B846F1}">
                  <asvg:svgBlip xmlns:asvg="http://schemas.microsoft.com/office/drawing/2016/SVG/main" r:embed="rId4"/>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3">
              <a:extLst>
                <a:ext uri="{96DAC541-7B7A-43D3-8B79-37D633B846F1}">
                  <asvg:svgBlip xmlns:asvg="http://schemas.microsoft.com/office/drawing/2016/SVG/main" r:embed="rId4"/>
                </a:ext>
              </a:extLst>
            </a:blip>
            <a:stretch>
              <a:fillRect r="-75183"/>
            </a:stretch>
          </a:blipFill>
        </p:spPr>
      </p:sp>
      <p:sp>
        <p:nvSpPr>
          <p:cNvPr id="13" name="مربع نص 12">
            <a:extLst>
              <a:ext uri="{FF2B5EF4-FFF2-40B4-BE49-F238E27FC236}">
                <a16:creationId xmlns:a16="http://schemas.microsoft.com/office/drawing/2014/main" id="{3BDFAFD9-0731-4C81-8EAF-E410609DBE2C}"/>
              </a:ext>
            </a:extLst>
          </p:cNvPr>
          <p:cNvSpPr txBox="1"/>
          <p:nvPr/>
        </p:nvSpPr>
        <p:spPr>
          <a:xfrm>
            <a:off x="0" y="39428"/>
            <a:ext cx="18287999" cy="4216795"/>
          </a:xfrm>
          <a:prstGeom prst="rect">
            <a:avLst/>
          </a:prstGeom>
          <a:solidFill>
            <a:schemeClr val="accent1">
              <a:lumMod val="20000"/>
              <a:lumOff val="80000"/>
            </a:schemeClr>
          </a:solidFill>
        </p:spPr>
        <p:txBody>
          <a:bodyPr wrap="square">
            <a:spAutoFit/>
          </a:bodyPr>
          <a:lstStyle/>
          <a:p>
            <a:pPr algn="ctr" rtl="1">
              <a:lnSpc>
                <a:spcPct val="115000"/>
              </a:lnSpc>
              <a:spcAft>
                <a:spcPts val="1000"/>
              </a:spcAft>
            </a:pPr>
            <a:r>
              <a:rPr lang="ar-IQ" sz="4400" b="1" u="sng" dirty="0">
                <a:effectLst/>
                <a:latin typeface="Calibri" panose="020F0502020204030204" pitchFamily="34" charset="0"/>
                <a:ea typeface="Calibri" panose="020F0502020204030204" pitchFamily="34" charset="0"/>
                <a:cs typeface="PT Bold Heading" panose="02010400000000000000" pitchFamily="2" charset="-78"/>
              </a:rPr>
              <a:t>وهذه الأعضاء لها طريقتان لتحقيق قوة المثيرات وهما:</a:t>
            </a:r>
            <a:endParaRPr lang="en-US" sz="3600" dirty="0">
              <a:effectLst/>
              <a:latin typeface="Calibri" panose="020F0502020204030204" pitchFamily="34" charset="0"/>
              <a:ea typeface="Calibri" panose="020F0502020204030204" pitchFamily="34" charset="0"/>
              <a:cs typeface="PT Bold Heading" panose="02010400000000000000" pitchFamily="2" charset="-78"/>
            </a:endParaRPr>
          </a:p>
          <a:p>
            <a:pPr algn="ctr" rtl="1">
              <a:lnSpc>
                <a:spcPct val="115000"/>
              </a:lnSpc>
              <a:spcAft>
                <a:spcPts val="1000"/>
              </a:spcAft>
            </a:pPr>
            <a:r>
              <a:rPr lang="ar-IQ" sz="4400" b="1" dirty="0">
                <a:effectLst/>
                <a:latin typeface="Calibri" panose="020F0502020204030204" pitchFamily="34" charset="0"/>
                <a:ea typeface="Calibri" panose="020F0502020204030204" pitchFamily="34" charset="0"/>
                <a:cs typeface="PT Bold Heading" panose="02010400000000000000" pitchFamily="2" charset="-78"/>
              </a:rPr>
              <a:t>الأولى: </a:t>
            </a:r>
            <a:r>
              <a:rPr lang="ar-IQ" sz="4400" dirty="0">
                <a:effectLst/>
                <a:latin typeface="Calibri" panose="020F0502020204030204" pitchFamily="34" charset="0"/>
                <a:ea typeface="Calibri" panose="020F0502020204030204" pitchFamily="34" charset="0"/>
                <a:cs typeface="PT Bold Heading" panose="02010400000000000000" pitchFamily="2" charset="-78"/>
              </a:rPr>
              <a:t>زيادة قوة المثير الذي يسمّى بالتعظيم المؤقت, وفيه ينطلق الإيعاز العصبي في الخلية العصبية بتردّد أعلى بنتيجة قوة المثير.</a:t>
            </a:r>
            <a:r>
              <a:rPr lang="ar-IQ" sz="4400" b="1" dirty="0">
                <a:effectLst/>
                <a:latin typeface="Calibri" panose="020F0502020204030204" pitchFamily="34" charset="0"/>
                <a:ea typeface="Calibri" panose="020F0502020204030204" pitchFamily="34" charset="0"/>
                <a:cs typeface="PT Bold Heading" panose="02010400000000000000" pitchFamily="2" charset="-78"/>
              </a:rPr>
              <a:t> </a:t>
            </a:r>
            <a:endParaRPr lang="en-US" sz="3600" dirty="0">
              <a:effectLst/>
              <a:latin typeface="Calibri" panose="020F0502020204030204" pitchFamily="34" charset="0"/>
              <a:ea typeface="Calibri" panose="020F0502020204030204" pitchFamily="34" charset="0"/>
              <a:cs typeface="PT Bold Heading" panose="02010400000000000000" pitchFamily="2" charset="-78"/>
            </a:endParaRPr>
          </a:p>
          <a:p>
            <a:pPr algn="ctr" rtl="1">
              <a:lnSpc>
                <a:spcPct val="115000"/>
              </a:lnSpc>
              <a:spcAft>
                <a:spcPts val="1000"/>
              </a:spcAft>
            </a:pPr>
            <a:r>
              <a:rPr lang="ar-IQ" sz="4400" b="1" dirty="0">
                <a:effectLst/>
                <a:latin typeface="Calibri" panose="020F0502020204030204" pitchFamily="34" charset="0"/>
                <a:ea typeface="Calibri" panose="020F0502020204030204" pitchFamily="34" charset="0"/>
                <a:cs typeface="PT Bold Heading" panose="02010400000000000000" pitchFamily="2" charset="-78"/>
              </a:rPr>
              <a:t>الثانية:</a:t>
            </a:r>
            <a:r>
              <a:rPr lang="ar-IQ" sz="4400" dirty="0">
                <a:effectLst/>
                <a:latin typeface="Calibri" panose="020F0502020204030204" pitchFamily="34" charset="0"/>
                <a:ea typeface="Calibri" panose="020F0502020204030204" pitchFamily="34" charset="0"/>
                <a:cs typeface="PT Bold Heading" panose="02010400000000000000" pitchFamily="2" charset="-78"/>
              </a:rPr>
              <a:t> زيادة تحفيز المستقبلات الذي يسمّى بالتعظيم المكاني, وفيه تنشط مستقبلات مجاورة للمنطقة المباشرة للمثير نتيجة تكرار قوة المثير. </a:t>
            </a:r>
            <a:r>
              <a:rPr lang="ar-IQ" sz="4400" b="1" dirty="0">
                <a:effectLst/>
                <a:latin typeface="Calibri" panose="020F0502020204030204" pitchFamily="34" charset="0"/>
                <a:ea typeface="Calibri" panose="020F0502020204030204" pitchFamily="34" charset="0"/>
                <a:cs typeface="PT Bold Heading" panose="02010400000000000000" pitchFamily="2" charset="-78"/>
              </a:rPr>
              <a:t>         </a:t>
            </a:r>
            <a:endParaRPr lang="en-US" sz="3600" dirty="0">
              <a:effectLst/>
              <a:latin typeface="Calibri" panose="020F0502020204030204" pitchFamily="34" charset="0"/>
              <a:ea typeface="Calibri" panose="020F0502020204030204" pitchFamily="34" charset="0"/>
              <a:cs typeface="PT Bold Heading" panose="02010400000000000000" pitchFamily="2" charset="-78"/>
            </a:endParaRPr>
          </a:p>
        </p:txBody>
      </p:sp>
      <p:sp>
        <p:nvSpPr>
          <p:cNvPr id="14" name="مربع نص 13">
            <a:extLst>
              <a:ext uri="{FF2B5EF4-FFF2-40B4-BE49-F238E27FC236}">
                <a16:creationId xmlns:a16="http://schemas.microsoft.com/office/drawing/2014/main" id="{1A5BEB78-0C2A-48E9-9D95-5790262D5CAD}"/>
              </a:ext>
            </a:extLst>
          </p:cNvPr>
          <p:cNvSpPr txBox="1"/>
          <p:nvPr/>
        </p:nvSpPr>
        <p:spPr>
          <a:xfrm>
            <a:off x="0" y="4229100"/>
            <a:ext cx="18287999" cy="5645905"/>
          </a:xfrm>
          <a:prstGeom prst="rect">
            <a:avLst/>
          </a:prstGeom>
          <a:solidFill>
            <a:schemeClr val="accent2">
              <a:lumMod val="40000"/>
              <a:lumOff val="60000"/>
            </a:schemeClr>
          </a:solidFill>
        </p:spPr>
        <p:txBody>
          <a:bodyPr wrap="square">
            <a:spAutoFit/>
          </a:bodyPr>
          <a:lstStyle/>
          <a:p>
            <a:pPr algn="ctr" rtl="1">
              <a:lnSpc>
                <a:spcPct val="115000"/>
              </a:lnSpc>
              <a:spcAft>
                <a:spcPts val="1000"/>
              </a:spcAft>
            </a:pPr>
            <a:r>
              <a:rPr lang="ar-IQ" sz="4400" b="1" dirty="0">
                <a:effectLst/>
                <a:latin typeface="Calibri" panose="020F0502020204030204" pitchFamily="34" charset="0"/>
                <a:ea typeface="Calibri" panose="020F0502020204030204" pitchFamily="34" charset="0"/>
                <a:cs typeface="PT Bold Heading" panose="02010400000000000000" pitchFamily="2" charset="-78"/>
              </a:rPr>
              <a:t>المراحل </a:t>
            </a:r>
            <a:r>
              <a:rPr lang="ar-IQ" sz="4400" b="1" dirty="0" err="1">
                <a:effectLst/>
                <a:latin typeface="Calibri" panose="020F0502020204030204" pitchFamily="34" charset="0"/>
                <a:ea typeface="Calibri" panose="020F0502020204030204" pitchFamily="34" charset="0"/>
                <a:cs typeface="PT Bold Heading" panose="02010400000000000000" pitchFamily="2" charset="-78"/>
              </a:rPr>
              <a:t>الفسلجية</a:t>
            </a:r>
            <a:r>
              <a:rPr lang="ar-IQ" sz="4400" b="1" dirty="0">
                <a:effectLst/>
                <a:latin typeface="Calibri" panose="020F0502020204030204" pitchFamily="34" charset="0"/>
                <a:ea typeface="Calibri" panose="020F0502020204030204" pitchFamily="34" charset="0"/>
                <a:cs typeface="PT Bold Heading" panose="02010400000000000000" pitchFamily="2" charset="-78"/>
              </a:rPr>
              <a:t> للمهارة</a:t>
            </a:r>
            <a:endParaRPr lang="en-US" sz="3600" dirty="0">
              <a:effectLst/>
              <a:latin typeface="Calibri" panose="020F0502020204030204" pitchFamily="34" charset="0"/>
              <a:ea typeface="Calibri" panose="020F0502020204030204" pitchFamily="34" charset="0"/>
              <a:cs typeface="PT Bold Heading" panose="02010400000000000000" pitchFamily="2" charset="-78"/>
            </a:endParaRPr>
          </a:p>
          <a:p>
            <a:pPr marL="342900" lvl="0" indent="-342900" algn="ctr" rtl="1">
              <a:lnSpc>
                <a:spcPct val="115000"/>
              </a:lnSpc>
              <a:buFont typeface="+mj-lt"/>
              <a:buAutoNum type="arabicPeriod"/>
            </a:pPr>
            <a:r>
              <a:rPr lang="ar-IQ" sz="4400" dirty="0">
                <a:effectLst/>
                <a:latin typeface="Calibri" panose="020F0502020204030204" pitchFamily="34" charset="0"/>
                <a:ea typeface="Calibri" panose="020F0502020204030204" pitchFamily="34" charset="0"/>
                <a:cs typeface="PT Bold Heading" panose="02010400000000000000" pitchFamily="2" charset="-78"/>
              </a:rPr>
              <a:t> </a:t>
            </a:r>
            <a:r>
              <a:rPr lang="ar-SA" sz="4400" dirty="0">
                <a:effectLst/>
                <a:latin typeface="Calibri" panose="020F0502020204030204" pitchFamily="34" charset="0"/>
                <a:ea typeface="Calibri" panose="020F0502020204030204" pitchFamily="34" charset="0"/>
                <a:cs typeface="PT Bold Heading" panose="02010400000000000000" pitchFamily="2" charset="-78"/>
              </a:rPr>
              <a:t>تكوين صورة في الدماغ.  </a:t>
            </a:r>
            <a:endParaRPr lang="ar-IQ" sz="4400" dirty="0">
              <a:effectLst/>
              <a:latin typeface="Calibri" panose="020F0502020204030204" pitchFamily="34" charset="0"/>
              <a:ea typeface="Calibri" panose="020F0502020204030204" pitchFamily="34" charset="0"/>
              <a:cs typeface="PT Bold Heading" panose="02010400000000000000" pitchFamily="2" charset="-78"/>
            </a:endParaRPr>
          </a:p>
          <a:p>
            <a:pPr lvl="0" algn="ctr" rtl="1">
              <a:lnSpc>
                <a:spcPct val="115000"/>
              </a:lnSpc>
            </a:pPr>
            <a:r>
              <a:rPr lang="ar-SA" sz="4400" dirty="0">
                <a:effectLst/>
                <a:latin typeface="Calibri" panose="020F0502020204030204" pitchFamily="34" charset="0"/>
                <a:ea typeface="Calibri" panose="020F0502020204030204" pitchFamily="34" charset="0"/>
                <a:cs typeface="PT Bold Heading" panose="02010400000000000000" pitchFamily="2" charset="-78"/>
              </a:rPr>
              <a:t>2-</a:t>
            </a:r>
            <a:r>
              <a:rPr lang="ar-IQ" sz="4400" dirty="0">
                <a:effectLst/>
                <a:latin typeface="Calibri" panose="020F0502020204030204" pitchFamily="34" charset="0"/>
                <a:ea typeface="Calibri" panose="020F0502020204030204" pitchFamily="34" charset="0"/>
                <a:cs typeface="PT Bold Heading" panose="02010400000000000000" pitchFamily="2" charset="-78"/>
              </a:rPr>
              <a:t>تجميع الخبرات السابقة.</a:t>
            </a:r>
            <a:endParaRPr lang="en-US" sz="3600" dirty="0">
              <a:effectLst/>
              <a:latin typeface="Calibri" panose="020F0502020204030204" pitchFamily="34" charset="0"/>
              <a:ea typeface="Calibri" panose="020F0502020204030204" pitchFamily="34" charset="0"/>
              <a:cs typeface="PT Bold Heading" panose="02010400000000000000" pitchFamily="2" charset="-78"/>
            </a:endParaRPr>
          </a:p>
          <a:p>
            <a:pPr lvl="0" algn="ctr" rtl="1">
              <a:lnSpc>
                <a:spcPct val="115000"/>
              </a:lnSpc>
            </a:pPr>
            <a:r>
              <a:rPr lang="ar-IQ" sz="4400" dirty="0">
                <a:latin typeface="Simplified Arabic" panose="02020603050405020304" pitchFamily="18" charset="-78"/>
                <a:ea typeface="Calibri" panose="020F0502020204030204" pitchFamily="34" charset="0"/>
                <a:cs typeface="PT Bold Heading" panose="02010400000000000000" pitchFamily="2" charset="-78"/>
              </a:rPr>
              <a:t>3- </a:t>
            </a:r>
            <a:r>
              <a:rPr lang="ar-IQ" sz="4400" dirty="0">
                <a:effectLst/>
                <a:latin typeface="Calibri" panose="020F0502020204030204" pitchFamily="34" charset="0"/>
                <a:ea typeface="Calibri" panose="020F0502020204030204" pitchFamily="34" charset="0"/>
                <a:cs typeface="PT Bold Heading" panose="02010400000000000000" pitchFamily="2" charset="-78"/>
              </a:rPr>
              <a:t>تجنّب الإيعاز للعضلات التي ليس لها علاقة بالفعل أو الواجب الحركي.</a:t>
            </a:r>
            <a:endParaRPr lang="ar-IQ" sz="3600" dirty="0">
              <a:latin typeface="Calibri" panose="020F0502020204030204" pitchFamily="34" charset="0"/>
              <a:ea typeface="Calibri" panose="020F0502020204030204" pitchFamily="34" charset="0"/>
              <a:cs typeface="PT Bold Heading" panose="02010400000000000000" pitchFamily="2" charset="-78"/>
            </a:endParaRPr>
          </a:p>
          <a:p>
            <a:pPr lvl="0" algn="ctr" rtl="1">
              <a:lnSpc>
                <a:spcPct val="115000"/>
              </a:lnSpc>
            </a:pPr>
            <a:r>
              <a:rPr lang="ar-IQ" sz="3600" dirty="0">
                <a:effectLst/>
                <a:latin typeface="Calibri" panose="020F0502020204030204" pitchFamily="34" charset="0"/>
                <a:ea typeface="Calibri" panose="020F0502020204030204" pitchFamily="34" charset="0"/>
                <a:cs typeface="PT Bold Heading" panose="02010400000000000000" pitchFamily="2" charset="-78"/>
              </a:rPr>
              <a:t>4- </a:t>
            </a:r>
            <a:r>
              <a:rPr lang="ar-IQ" sz="4400" dirty="0">
                <a:effectLst/>
                <a:latin typeface="Calibri" panose="020F0502020204030204" pitchFamily="34" charset="0"/>
                <a:ea typeface="Calibri" panose="020F0502020204030204" pitchFamily="34" charset="0"/>
                <a:cs typeface="PT Bold Heading" panose="02010400000000000000" pitchFamily="2" charset="-78"/>
              </a:rPr>
              <a:t>الإيعاز للعضلات المسؤولة فقط عن الأداء الحركي.</a:t>
            </a:r>
          </a:p>
          <a:p>
            <a:pPr lvl="0" algn="ctr" rtl="1">
              <a:lnSpc>
                <a:spcPct val="115000"/>
              </a:lnSpc>
            </a:pPr>
            <a:r>
              <a:rPr lang="ar-IQ" sz="4400" dirty="0">
                <a:latin typeface="Calibri" panose="020F0502020204030204" pitchFamily="34" charset="0"/>
                <a:ea typeface="Calibri" panose="020F0502020204030204" pitchFamily="34" charset="0"/>
                <a:cs typeface="PT Bold Heading" panose="02010400000000000000" pitchFamily="2" charset="-78"/>
              </a:rPr>
              <a:t>5- </a:t>
            </a:r>
            <a:r>
              <a:rPr lang="ar-IQ" sz="4400" dirty="0">
                <a:effectLst/>
                <a:latin typeface="Calibri" panose="020F0502020204030204" pitchFamily="34" charset="0"/>
                <a:ea typeface="Calibri" panose="020F0502020204030204" pitchFamily="34" charset="0"/>
                <a:cs typeface="PT Bold Heading" panose="02010400000000000000" pitchFamily="2" charset="-78"/>
              </a:rPr>
              <a:t>تنبيه العضلات على التقلّص من أجل تكوين تفاعلات كيميائية بحجم ذلك العمل أو الواجب الحركي.</a:t>
            </a:r>
            <a:endParaRPr lang="en-US" sz="3600" dirty="0">
              <a:effectLst/>
              <a:latin typeface="Calibri" panose="020F0502020204030204" pitchFamily="34" charset="0"/>
              <a:ea typeface="Calibri" panose="020F0502020204030204" pitchFamily="34" charset="0"/>
              <a:cs typeface="PT Bold Heading" panose="02010400000000000000" pitchFamily="2" charset="-78"/>
            </a:endParaRPr>
          </a:p>
        </p:txBody>
      </p:sp>
    </p:spTree>
    <p:extLst>
      <p:ext uri="{BB962C8B-B14F-4D97-AF65-F5344CB8AC3E}">
        <p14:creationId xmlns:p14="http://schemas.microsoft.com/office/powerpoint/2010/main" val="4175975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3" name="مربع نص 12">
            <a:extLst>
              <a:ext uri="{FF2B5EF4-FFF2-40B4-BE49-F238E27FC236}">
                <a16:creationId xmlns:a16="http://schemas.microsoft.com/office/drawing/2014/main" id="{43E2533B-851B-47E1-A484-B77D57368904}"/>
              </a:ext>
            </a:extLst>
          </p:cNvPr>
          <p:cNvSpPr txBox="1"/>
          <p:nvPr/>
        </p:nvSpPr>
        <p:spPr>
          <a:xfrm>
            <a:off x="0" y="-10391"/>
            <a:ext cx="18288000" cy="9119163"/>
          </a:xfrm>
          <a:prstGeom prst="rect">
            <a:avLst/>
          </a:prstGeom>
          <a:noFill/>
        </p:spPr>
        <p:txBody>
          <a:bodyPr wrap="square">
            <a:spAutoFit/>
          </a:bodyPr>
          <a:lstStyle/>
          <a:p>
            <a:pPr algn="ctr" rtl="1">
              <a:lnSpc>
                <a:spcPct val="115000"/>
              </a:lnSpc>
              <a:spcAft>
                <a:spcPts val="1000"/>
              </a:spcAft>
            </a:pPr>
            <a:r>
              <a:rPr lang="ar-IQ" sz="3600" b="1" dirty="0">
                <a:effectLst/>
                <a:latin typeface="Calibri" panose="020F0502020204030204" pitchFamily="34" charset="0"/>
                <a:ea typeface="Calibri" panose="020F0502020204030204" pitchFamily="34" charset="0"/>
                <a:cs typeface="PT Bold Heading" panose="02010400000000000000" pitchFamily="2" charset="-78"/>
              </a:rPr>
              <a:t>أهمية تحديد نوع المهارة بالنسبة للمدرب </a:t>
            </a:r>
            <a:endParaRPr lang="en-US" sz="2800" dirty="0">
              <a:effectLst/>
              <a:latin typeface="Calibri" panose="020F0502020204030204" pitchFamily="34" charset="0"/>
              <a:ea typeface="Calibri" panose="020F0502020204030204" pitchFamily="34" charset="0"/>
              <a:cs typeface="PT Bold Heading" panose="02010400000000000000" pitchFamily="2" charset="-78"/>
            </a:endParaRPr>
          </a:p>
          <a:p>
            <a:pPr algn="ctr" rtl="1">
              <a:lnSpc>
                <a:spcPct val="115000"/>
              </a:lnSpc>
              <a:spcAft>
                <a:spcPts val="1000"/>
              </a:spcAft>
            </a:pPr>
            <a:r>
              <a:rPr lang="ar-IQ" sz="3600" dirty="0">
                <a:effectLst/>
                <a:latin typeface="Calibri" panose="020F0502020204030204" pitchFamily="34" charset="0"/>
                <a:ea typeface="Calibri" panose="020F0502020204030204" pitchFamily="34" charset="0"/>
                <a:cs typeface="PT Bold Heading" panose="02010400000000000000" pitchFamily="2" charset="-78"/>
              </a:rPr>
              <a:t>   إنَّ معرفة المدرب لموقع المهارة على سلسلة المهارات المفتوحة والمغلقة سيساعده في تحديد الأهمية النسبية للعوامل المختلفة المؤثرة على المهارة وفي اختيار نوعية التدريب المناسب لها، فلو أخذنا مشكلة ظهور التعب لدى الرياضيين فإنَّه من الأفضل تحديد نسبة الزمن المخصص للتدريب على نوع معين من التمرينات على وفق موقع المهارة، ففي السنوات الأخيرة كان السبب الرئيس للتقدم في الأرقام المسجلة في رياضتي السباحة وألعاب القوى يعود إلى التدريب المبرمج لبناء العناصر الأساسية للياقة البدنية والحركية وتأخير ظهور التعب لدى الرياضيين في مثل هذه الأنواع من الفعاليات الرياضية يعتمد على الآلية الحركية, أمّا في المهارات المفتوحة فإنَّ التعب قد لا يكون سببه ضعف الآلية الحركية, بل إنَّ طبيعته ذهنية ويحدث أولًا في الآلية المركزية الخاصة بمعالجة المعلومات فهذه المهارات تعتمد إلى حدّ كبير على تفسير الرسائل القادمة من البيئة واتخاذ القرارات, إنَّ مقدرة اللاعب على التعامل مع المثيرات الخارجية محدودة، فتصبح استجاباته بطيئة وقد لا يستجيب أحيانًا، كما أنَّ حركاته تبدو غير ضرورية ولا تناسب الموقف وهذا يسبب قلقًاً لدى الرياضيين، إنَّ انهيار المهارة لا يحدث بالضرورة نتيجةً للتعب البدني أو انخفاض لياقة الجهازين العضلي والدوري التنفسي، بل بسبب محدودية الآلية المركزية وعليه فإنَّ رياضيي المهارات المفتوحة عليهم قضاء جزء كبير من التدريب في التعامل مع المثيرات البيئية بكفاءة لضمان عدم حدوث التعب الذهني.</a:t>
            </a:r>
            <a:endParaRPr lang="en-US" sz="2800" dirty="0">
              <a:effectLst/>
              <a:latin typeface="Calibri" panose="020F0502020204030204" pitchFamily="34" charset="0"/>
              <a:ea typeface="Calibri" panose="020F0502020204030204" pitchFamily="34" charset="0"/>
              <a:cs typeface="PT Bold Heading" panose="02010400000000000000" pitchFamily="2" charset="-78"/>
            </a:endParaRPr>
          </a:p>
        </p:txBody>
      </p:sp>
    </p:spTree>
    <p:extLst>
      <p:ext uri="{BB962C8B-B14F-4D97-AF65-F5344CB8AC3E}">
        <p14:creationId xmlns:p14="http://schemas.microsoft.com/office/powerpoint/2010/main" val="463968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2" name="مربع نص 11">
            <a:extLst>
              <a:ext uri="{FF2B5EF4-FFF2-40B4-BE49-F238E27FC236}">
                <a16:creationId xmlns:a16="http://schemas.microsoft.com/office/drawing/2014/main" id="{78486D44-871C-40C0-92F5-BD210ADD764F}"/>
              </a:ext>
            </a:extLst>
          </p:cNvPr>
          <p:cNvSpPr txBox="1"/>
          <p:nvPr/>
        </p:nvSpPr>
        <p:spPr>
          <a:xfrm>
            <a:off x="0" y="-24245"/>
            <a:ext cx="18288000" cy="5237331"/>
          </a:xfrm>
          <a:prstGeom prst="rect">
            <a:avLst/>
          </a:prstGeom>
          <a:noFill/>
        </p:spPr>
        <p:txBody>
          <a:bodyPr wrap="square">
            <a:spAutoFit/>
          </a:bodyPr>
          <a:lstStyle/>
          <a:p>
            <a:pPr algn="ctr" rtl="1">
              <a:lnSpc>
                <a:spcPct val="115000"/>
              </a:lnSpc>
              <a:spcAft>
                <a:spcPts val="1000"/>
              </a:spcAft>
            </a:pPr>
            <a:r>
              <a:rPr lang="ar-IQ" sz="4000" b="1" dirty="0">
                <a:effectLst/>
                <a:latin typeface="Calibri" panose="020F0502020204030204" pitchFamily="34" charset="0"/>
                <a:ea typeface="Calibri" panose="020F0502020204030204" pitchFamily="34" charset="0"/>
                <a:cs typeface="PT Bold Heading" panose="02010400000000000000" pitchFamily="2" charset="-78"/>
              </a:rPr>
              <a:t>نوع المهارة وتحديد العلاقة بين المدرب والرياضي </a:t>
            </a:r>
            <a:endParaRPr lang="en-US" sz="3200" dirty="0">
              <a:effectLst/>
              <a:latin typeface="Calibri" panose="020F0502020204030204" pitchFamily="34" charset="0"/>
              <a:ea typeface="Calibri" panose="020F0502020204030204" pitchFamily="34" charset="0"/>
              <a:cs typeface="PT Bold Heading" panose="02010400000000000000" pitchFamily="2" charset="-78"/>
            </a:endParaRPr>
          </a:p>
          <a:p>
            <a:pPr algn="ctr"/>
            <a:r>
              <a:rPr lang="ar-IQ" sz="4000" dirty="0">
                <a:effectLst/>
                <a:ea typeface="Calibri" panose="020F0502020204030204" pitchFamily="34" charset="0"/>
                <a:cs typeface="PT Bold Heading" panose="02010400000000000000" pitchFamily="2" charset="-78"/>
              </a:rPr>
              <a:t>   المهارات المفتوحة تتطلب تنظيم الحركة على وفق الظروف الخارجية غير المتوقعة كالألعاب </a:t>
            </a:r>
            <a:r>
              <a:rPr lang="ar-IQ" sz="4000" dirty="0" err="1">
                <a:effectLst/>
                <a:ea typeface="Calibri" panose="020F0502020204030204" pitchFamily="34" charset="0"/>
                <a:cs typeface="PT Bold Heading" panose="02010400000000000000" pitchFamily="2" charset="-78"/>
              </a:rPr>
              <a:t>الفرقية</a:t>
            </a:r>
            <a:r>
              <a:rPr lang="ar-IQ" sz="4000" dirty="0">
                <a:effectLst/>
                <a:ea typeface="Calibri" panose="020F0502020204030204" pitchFamily="34" charset="0"/>
                <a:cs typeface="PT Bold Heading" panose="02010400000000000000" pitchFamily="2" charset="-78"/>
              </a:rPr>
              <a:t> </a:t>
            </a:r>
            <a:r>
              <a:rPr lang="ar-IQ" sz="4000" dirty="0" err="1">
                <a:effectLst/>
                <a:ea typeface="Calibri" panose="020F0502020204030204" pitchFamily="34" charset="0"/>
                <a:cs typeface="PT Bold Heading" panose="02010400000000000000" pitchFamily="2" charset="-78"/>
              </a:rPr>
              <a:t>والمنازلات</a:t>
            </a:r>
            <a:r>
              <a:rPr lang="ar-IQ" sz="4000" dirty="0">
                <a:effectLst/>
                <a:ea typeface="Calibri" panose="020F0502020204030204" pitchFamily="34" charset="0"/>
                <a:cs typeface="PT Bold Heading" panose="02010400000000000000" pitchFamily="2" charset="-78"/>
              </a:rPr>
              <a:t> وغيرها، أمّا المهارات المغلقة فهي التي تنفذ بأسلوب واحد وبشكل متوقع وتحت سيطرة الرياضي نفسه، كالوثب العالي ورمي القرص والرمية الحرّة بكرة السلّة وغيرها، ويرى الكثير من العلماء إنَّ أسلوب المدرب يرتبط بطبيعة المهارة, ففي المهارات المغلقة يفضل أن يكون المدرّب من النوع (المتسلّط)، إذ إنَّ أغلب الرياضيين في هذه الألعاب يفضلون أن يكون التدريب منظمًا ومنضبطًا وعنيفًا، أمّا في المهارات المفتوحة فيفضل المدرّب (المَرن) الذي يغير أسلوبه في التعامل على وفق مستوى الرياضي والمواقف التي </a:t>
            </a:r>
            <a:r>
              <a:rPr lang="ar-IQ" sz="4000" dirty="0" err="1">
                <a:effectLst/>
                <a:ea typeface="Calibri" panose="020F0502020204030204" pitchFamily="34" charset="0"/>
                <a:cs typeface="PT Bold Heading" panose="02010400000000000000" pitchFamily="2" charset="-78"/>
              </a:rPr>
              <a:t>يواجهها</a:t>
            </a:r>
            <a:endParaRPr lang="ar-IQ" sz="4000" dirty="0">
              <a:cs typeface="PT Bold Heading" panose="02010400000000000000" pitchFamily="2" charset="-78"/>
            </a:endParaRPr>
          </a:p>
        </p:txBody>
      </p:sp>
    </p:spTree>
    <p:extLst>
      <p:ext uri="{BB962C8B-B14F-4D97-AF65-F5344CB8AC3E}">
        <p14:creationId xmlns:p14="http://schemas.microsoft.com/office/powerpoint/2010/main" val="3189301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87783">
            <a:off x="1765300" y="10149589"/>
            <a:ext cx="13758345" cy="7410406"/>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775767" flipV="1">
            <a:off x="7864699" y="9517084"/>
            <a:ext cx="4968491" cy="236003"/>
          </a:xfrm>
          <a:custGeom>
            <a:avLst/>
            <a:gdLst/>
            <a:ahLst/>
            <a:cxnLst/>
            <a:rect l="l" t="t" r="r" b="b"/>
            <a:pathLst>
              <a:path w="4968491" h="236003">
                <a:moveTo>
                  <a:pt x="0" y="236003"/>
                </a:moveTo>
                <a:lnTo>
                  <a:pt x="4968491" y="236003"/>
                </a:lnTo>
                <a:lnTo>
                  <a:pt x="4968491" y="0"/>
                </a:lnTo>
                <a:lnTo>
                  <a:pt x="0" y="0"/>
                </a:lnTo>
                <a:lnTo>
                  <a:pt x="0" y="236003"/>
                </a:lnTo>
                <a:close/>
              </a:path>
            </a:pathLst>
          </a:custGeom>
          <a:blipFill>
            <a:blip r:embed="rId2">
              <a:alphaModFix amt="80000"/>
            </a:blip>
            <a:stretch>
              <a:fillRect/>
            </a:stretch>
          </a:blipFill>
        </p:spPr>
      </p:sp>
      <p:grpSp>
        <p:nvGrpSpPr>
          <p:cNvPr id="6" name="Group 6"/>
          <p:cNvGrpSpPr/>
          <p:nvPr/>
        </p:nvGrpSpPr>
        <p:grpSpPr>
          <a:xfrm rot="-1787783">
            <a:off x="5129591" y="9086430"/>
            <a:ext cx="13531543" cy="3065584"/>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787783">
            <a:off x="10578981" y="-1870630"/>
            <a:ext cx="13758345" cy="7410406"/>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24A59"/>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1787783">
            <a:off x="9316170" y="-96463"/>
            <a:ext cx="14503583" cy="7811799"/>
            <a:chOff x="0" y="0"/>
            <a:chExt cx="1296853" cy="698500"/>
          </a:xfrm>
        </p:grpSpPr>
        <p:sp>
          <p:nvSpPr>
            <p:cNvPr id="13" name="Freeform 1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14" name="TextBox 1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rot="-1813147">
            <a:off x="9836813" y="1312669"/>
            <a:ext cx="8743695" cy="7661663"/>
          </a:xfrm>
          <a:custGeom>
            <a:avLst/>
            <a:gdLst/>
            <a:ahLst/>
            <a:cxnLst/>
            <a:rect l="l" t="t" r="r" b="b"/>
            <a:pathLst>
              <a:path w="8743695" h="7661663">
                <a:moveTo>
                  <a:pt x="0" y="0"/>
                </a:moveTo>
                <a:lnTo>
                  <a:pt x="8743694" y="0"/>
                </a:lnTo>
                <a:lnTo>
                  <a:pt x="8743694" y="7661662"/>
                </a:lnTo>
                <a:lnTo>
                  <a:pt x="0" y="7661662"/>
                </a:lnTo>
                <a:lnTo>
                  <a:pt x="0" y="0"/>
                </a:lnTo>
                <a:close/>
              </a:path>
            </a:pathLst>
          </a:custGeom>
          <a:blipFill>
            <a:blip r:embed="rId3"/>
            <a:stretch>
              <a:fillRect/>
            </a:stretch>
          </a:blipFill>
        </p:spPr>
      </p:sp>
      <p:grpSp>
        <p:nvGrpSpPr>
          <p:cNvPr id="16" name="Group 16"/>
          <p:cNvGrpSpPr/>
          <p:nvPr/>
        </p:nvGrpSpPr>
        <p:grpSpPr>
          <a:xfrm>
            <a:off x="10595487" y="939081"/>
            <a:ext cx="7226346" cy="8408839"/>
            <a:chOff x="0" y="0"/>
            <a:chExt cx="698500" cy="812800"/>
          </a:xfrm>
        </p:grpSpPr>
        <p:sp>
          <p:nvSpPr>
            <p:cNvPr id="17" name="Freeform 1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24A59"/>
            </a:solidFill>
          </p:spPr>
        </p:sp>
        <p:sp>
          <p:nvSpPr>
            <p:cNvPr id="18" name="TextBox 1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nvGrpSpPr>
          <p:cNvPr id="19" name="Group 19"/>
          <p:cNvGrpSpPr>
            <a:grpSpLocks noChangeAspect="1"/>
          </p:cNvGrpSpPr>
          <p:nvPr/>
        </p:nvGrpSpPr>
        <p:grpSpPr>
          <a:xfrm>
            <a:off x="10819302" y="1229804"/>
            <a:ext cx="6778716" cy="7827392"/>
            <a:chOff x="0" y="0"/>
            <a:chExt cx="31287555" cy="36127779"/>
          </a:xfrm>
        </p:grpSpPr>
        <p:sp>
          <p:nvSpPr>
            <p:cNvPr id="20" name="Freeform 20"/>
            <p:cNvSpPr/>
            <p:nvPr/>
          </p:nvSpPr>
          <p:spPr>
            <a:xfrm>
              <a:off x="0" y="0"/>
              <a:ext cx="31287467" cy="36127817"/>
            </a:xfrm>
            <a:custGeom>
              <a:avLst/>
              <a:gdLst/>
              <a:ahLst/>
              <a:cxnLst/>
              <a:rect l="l" t="t" r="r" b="b"/>
              <a:pathLst>
                <a:path w="31287467" h="36127817">
                  <a:moveTo>
                    <a:pt x="15643733" y="0"/>
                  </a:moveTo>
                  <a:lnTo>
                    <a:pt x="0" y="9031859"/>
                  </a:lnTo>
                  <a:lnTo>
                    <a:pt x="0" y="27095831"/>
                  </a:lnTo>
                  <a:lnTo>
                    <a:pt x="15643733" y="36127817"/>
                  </a:lnTo>
                  <a:lnTo>
                    <a:pt x="31287467" y="27095958"/>
                  </a:lnTo>
                  <a:lnTo>
                    <a:pt x="31287467" y="9031859"/>
                  </a:lnTo>
                  <a:lnTo>
                    <a:pt x="15643861" y="0"/>
                  </a:lnTo>
                  <a:close/>
                </a:path>
              </a:pathLst>
            </a:custGeom>
            <a:blipFill>
              <a:blip r:embed="rId4"/>
              <a:stretch>
                <a:fillRect l="-57349" r="-15856"/>
              </a:stretch>
            </a:blipFill>
          </p:spPr>
        </p:sp>
      </p:grpSp>
      <p:sp>
        <p:nvSpPr>
          <p:cNvPr id="21" name="Freeform 21"/>
          <p:cNvSpPr/>
          <p:nvPr/>
        </p:nvSpPr>
        <p:spPr>
          <a:xfrm rot="-1775767">
            <a:off x="13825705" y="8472786"/>
            <a:ext cx="4968491" cy="236003"/>
          </a:xfrm>
          <a:custGeom>
            <a:avLst/>
            <a:gdLst/>
            <a:ahLst/>
            <a:cxnLst/>
            <a:rect l="l" t="t" r="r" b="b"/>
            <a:pathLst>
              <a:path w="4968491" h="236003">
                <a:moveTo>
                  <a:pt x="0" y="0"/>
                </a:moveTo>
                <a:lnTo>
                  <a:pt x="4968491" y="0"/>
                </a:lnTo>
                <a:lnTo>
                  <a:pt x="4968491" y="236003"/>
                </a:lnTo>
                <a:lnTo>
                  <a:pt x="0" y="236003"/>
                </a:lnTo>
                <a:lnTo>
                  <a:pt x="0" y="0"/>
                </a:lnTo>
                <a:close/>
              </a:path>
            </a:pathLst>
          </a:custGeom>
          <a:blipFill>
            <a:blip r:embed="rId2">
              <a:alphaModFix amt="80000"/>
            </a:blip>
            <a:stretch>
              <a:fillRect/>
            </a:stretch>
          </a:blipFill>
        </p:spPr>
      </p:sp>
      <p:sp>
        <p:nvSpPr>
          <p:cNvPr id="22" name="Freeform 22"/>
          <p:cNvSpPr/>
          <p:nvPr/>
        </p:nvSpPr>
        <p:spPr>
          <a:xfrm rot="-1775767" flipV="1">
            <a:off x="11104039" y="765857"/>
            <a:ext cx="4968491" cy="236003"/>
          </a:xfrm>
          <a:custGeom>
            <a:avLst/>
            <a:gdLst/>
            <a:ahLst/>
            <a:cxnLst/>
            <a:rect l="l" t="t" r="r" b="b"/>
            <a:pathLst>
              <a:path w="4968491" h="236003">
                <a:moveTo>
                  <a:pt x="0" y="236004"/>
                </a:moveTo>
                <a:lnTo>
                  <a:pt x="4968491" y="236004"/>
                </a:lnTo>
                <a:lnTo>
                  <a:pt x="4968491" y="0"/>
                </a:lnTo>
                <a:lnTo>
                  <a:pt x="0" y="0"/>
                </a:lnTo>
                <a:lnTo>
                  <a:pt x="0" y="236004"/>
                </a:lnTo>
                <a:close/>
              </a:path>
            </a:pathLst>
          </a:custGeom>
          <a:blipFill>
            <a:blip r:embed="rId2">
              <a:alphaModFix amt="80000"/>
            </a:blip>
            <a:stretch>
              <a:fillRect/>
            </a:stretch>
          </a:blipFill>
        </p:spPr>
      </p:sp>
      <p:sp>
        <p:nvSpPr>
          <p:cNvPr id="23" name="Freeform 23"/>
          <p:cNvSpPr/>
          <p:nvPr/>
        </p:nvSpPr>
        <p:spPr>
          <a:xfrm rot="1804615">
            <a:off x="9891747" y="8537528"/>
            <a:ext cx="4644064" cy="220593"/>
          </a:xfrm>
          <a:custGeom>
            <a:avLst/>
            <a:gdLst/>
            <a:ahLst/>
            <a:cxnLst/>
            <a:rect l="l" t="t" r="r" b="b"/>
            <a:pathLst>
              <a:path w="4644064" h="220593">
                <a:moveTo>
                  <a:pt x="0" y="0"/>
                </a:moveTo>
                <a:lnTo>
                  <a:pt x="4644063" y="0"/>
                </a:lnTo>
                <a:lnTo>
                  <a:pt x="4644063" y="220593"/>
                </a:lnTo>
                <a:lnTo>
                  <a:pt x="0" y="220593"/>
                </a:lnTo>
                <a:lnTo>
                  <a:pt x="0" y="0"/>
                </a:lnTo>
                <a:close/>
              </a:path>
            </a:pathLst>
          </a:custGeom>
          <a:blipFill>
            <a:blip r:embed="rId2">
              <a:alphaModFix amt="80000"/>
            </a:blip>
            <a:stretch>
              <a:fillRect/>
            </a:stretch>
          </a:blipFill>
        </p:spPr>
      </p:sp>
      <p:sp>
        <p:nvSpPr>
          <p:cNvPr id="27" name="TextBox 27"/>
          <p:cNvSpPr txBox="1"/>
          <p:nvPr/>
        </p:nvSpPr>
        <p:spPr>
          <a:xfrm>
            <a:off x="1028700" y="3654741"/>
            <a:ext cx="8618543" cy="1832015"/>
          </a:xfrm>
          <a:prstGeom prst="rect">
            <a:avLst/>
          </a:prstGeom>
        </p:spPr>
        <p:txBody>
          <a:bodyPr lIns="0" tIns="0" rIns="0" bIns="0" rtlCol="0" anchor="t">
            <a:spAutoFit/>
          </a:bodyPr>
          <a:lstStyle/>
          <a:p>
            <a:pPr algn="l">
              <a:lnSpc>
                <a:spcPts val="13305"/>
              </a:lnSpc>
            </a:pPr>
            <a:r>
              <a:rPr lang="en-US" sz="11671">
                <a:solidFill>
                  <a:srgbClr val="000000"/>
                </a:solidFill>
                <a:latin typeface="Poppins Bold"/>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8998130">
            <a:off x="-5216911" y="99185"/>
            <a:ext cx="14503583" cy="7811799"/>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36" name="مجموعة 35"/>
          <p:cNvGrpSpPr/>
          <p:nvPr/>
        </p:nvGrpSpPr>
        <p:grpSpPr>
          <a:xfrm>
            <a:off x="9299" y="1078059"/>
            <a:ext cx="8743695" cy="8408839"/>
            <a:chOff x="9299" y="1078059"/>
            <a:chExt cx="8743695" cy="8408839"/>
          </a:xfrm>
        </p:grpSpPr>
        <p:sp>
          <p:nvSpPr>
            <p:cNvPr id="5" name="Freeform 5"/>
            <p:cNvSpPr/>
            <p:nvPr/>
          </p:nvSpPr>
          <p:spPr>
            <a:xfrm rot="-1813147">
              <a:off x="9299" y="1526092"/>
              <a:ext cx="8743695" cy="7661663"/>
            </a:xfrm>
            <a:custGeom>
              <a:avLst/>
              <a:gdLst/>
              <a:ahLst/>
              <a:cxnLst/>
              <a:rect l="l" t="t" r="r" b="b"/>
              <a:pathLst>
                <a:path w="8743695" h="7661663">
                  <a:moveTo>
                    <a:pt x="0" y="0"/>
                  </a:moveTo>
                  <a:lnTo>
                    <a:pt x="8743695" y="0"/>
                  </a:lnTo>
                  <a:lnTo>
                    <a:pt x="8743695" y="7661662"/>
                  </a:lnTo>
                  <a:lnTo>
                    <a:pt x="0" y="7661662"/>
                  </a:lnTo>
                  <a:lnTo>
                    <a:pt x="0" y="0"/>
                  </a:lnTo>
                  <a:close/>
                </a:path>
              </a:pathLst>
            </a:custGeom>
            <a:blipFill>
              <a:blip r:embed="rId2"/>
              <a:stretch>
                <a:fillRect/>
              </a:stretch>
            </a:blipFill>
          </p:spPr>
        </p:sp>
        <p:grpSp>
          <p:nvGrpSpPr>
            <p:cNvPr id="6" name="Group 6"/>
            <p:cNvGrpSpPr/>
            <p:nvPr/>
          </p:nvGrpSpPr>
          <p:grpSpPr>
            <a:xfrm>
              <a:off x="535399" y="1078059"/>
              <a:ext cx="7465597" cy="8408839"/>
              <a:chOff x="0" y="63695"/>
              <a:chExt cx="721626" cy="812800"/>
            </a:xfrm>
          </p:grpSpPr>
          <p:sp>
            <p:nvSpPr>
              <p:cNvPr id="7" name="Freeform 7"/>
              <p:cNvSpPr/>
              <p:nvPr/>
            </p:nvSpPr>
            <p:spPr>
              <a:xfrm>
                <a:off x="23126" y="63695"/>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24A59"/>
              </a:solidFill>
            </p:spPr>
          </p:sp>
          <p:sp>
            <p:nvSpPr>
              <p:cNvPr id="8" name="TextBox 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grpSp>
        <p:nvGrpSpPr>
          <p:cNvPr id="35" name="مجموعة 34"/>
          <p:cNvGrpSpPr/>
          <p:nvPr/>
        </p:nvGrpSpPr>
        <p:grpSpPr>
          <a:xfrm>
            <a:off x="9071776" y="116960"/>
            <a:ext cx="14503583" cy="9444383"/>
            <a:chOff x="9071776" y="116960"/>
            <a:chExt cx="14503583" cy="9444383"/>
          </a:xfrm>
        </p:grpSpPr>
        <p:grpSp>
          <p:nvGrpSpPr>
            <p:cNvPr id="9" name="Group 9"/>
            <p:cNvGrpSpPr/>
            <p:nvPr/>
          </p:nvGrpSpPr>
          <p:grpSpPr>
            <a:xfrm rot="-1787783">
              <a:off x="9071776" y="116960"/>
              <a:ext cx="14503583" cy="7811799"/>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34" name="مجموعة 33"/>
            <p:cNvGrpSpPr/>
            <p:nvPr/>
          </p:nvGrpSpPr>
          <p:grpSpPr>
            <a:xfrm>
              <a:off x="9592419" y="1152504"/>
              <a:ext cx="8743695" cy="8408839"/>
              <a:chOff x="9592419" y="1152504"/>
              <a:chExt cx="8743695" cy="8408839"/>
            </a:xfrm>
          </p:grpSpPr>
          <p:sp>
            <p:nvSpPr>
              <p:cNvPr id="12" name="Freeform 12"/>
              <p:cNvSpPr/>
              <p:nvPr/>
            </p:nvSpPr>
            <p:spPr>
              <a:xfrm rot="-1813147">
                <a:off x="9592419" y="1526092"/>
                <a:ext cx="8743695" cy="7661663"/>
              </a:xfrm>
              <a:custGeom>
                <a:avLst/>
                <a:gdLst/>
                <a:ahLst/>
                <a:cxnLst/>
                <a:rect l="l" t="t" r="r" b="b"/>
                <a:pathLst>
                  <a:path w="8743695" h="7661663">
                    <a:moveTo>
                      <a:pt x="0" y="0"/>
                    </a:moveTo>
                    <a:lnTo>
                      <a:pt x="8743695" y="0"/>
                    </a:lnTo>
                    <a:lnTo>
                      <a:pt x="8743695" y="7661662"/>
                    </a:lnTo>
                    <a:lnTo>
                      <a:pt x="0" y="7661662"/>
                    </a:lnTo>
                    <a:lnTo>
                      <a:pt x="0" y="0"/>
                    </a:lnTo>
                    <a:close/>
                  </a:path>
                </a:pathLst>
              </a:custGeom>
              <a:blipFill>
                <a:blip r:embed="rId2"/>
                <a:stretch>
                  <a:fillRect/>
                </a:stretch>
              </a:blipFill>
            </p:spPr>
          </p:sp>
          <p:grpSp>
            <p:nvGrpSpPr>
              <p:cNvPr id="13" name="Group 13"/>
              <p:cNvGrpSpPr/>
              <p:nvPr/>
            </p:nvGrpSpPr>
            <p:grpSpPr>
              <a:xfrm>
                <a:off x="10363201" y="1152504"/>
                <a:ext cx="7238998" cy="8408839"/>
                <a:chOff x="-1223" y="0"/>
                <a:chExt cx="699723" cy="812800"/>
              </a:xfrm>
            </p:grpSpPr>
            <p:sp>
              <p:nvSpPr>
                <p:cNvPr id="14" name="Freeform 14"/>
                <p:cNvSpPr/>
                <p:nvPr/>
              </p:nvSpPr>
              <p:spPr>
                <a:xfrm>
                  <a:off x="-1223"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24A59"/>
                </a:solidFill>
              </p:spPr>
            </p:sp>
            <p:sp>
              <p:nvSpPr>
                <p:cNvPr id="15" name="TextBox 15"/>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grpSp>
      <p:grpSp>
        <p:nvGrpSpPr>
          <p:cNvPr id="16" name="Group 16"/>
          <p:cNvGrpSpPr/>
          <p:nvPr/>
        </p:nvGrpSpPr>
        <p:grpSpPr>
          <a:xfrm>
            <a:off x="3599525" y="1585023"/>
            <a:ext cx="1563243" cy="1819046"/>
            <a:chOff x="0" y="0"/>
            <a:chExt cx="698500" cy="812800"/>
          </a:xfrm>
        </p:grpSpPr>
        <p:sp>
          <p:nvSpPr>
            <p:cNvPr id="17" name="Freeform 1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alpha val="0"/>
              </a:srgbClr>
            </a:solidFill>
            <a:ln w="85725" cap="sq">
              <a:solidFill>
                <a:srgbClr val="FFA916"/>
              </a:solidFill>
              <a:prstDash val="solid"/>
              <a:miter/>
            </a:ln>
          </p:spPr>
        </p:sp>
        <p:sp>
          <p:nvSpPr>
            <p:cNvPr id="18" name="TextBox 1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3182645" y="1585023"/>
            <a:ext cx="1563243" cy="1819046"/>
            <a:chOff x="0" y="0"/>
            <a:chExt cx="698500" cy="812800"/>
          </a:xfrm>
        </p:grpSpPr>
        <p:sp>
          <p:nvSpPr>
            <p:cNvPr id="20" name="Freeform 20"/>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alpha val="0"/>
              </a:srgbClr>
            </a:solidFill>
            <a:ln w="85725" cap="sq">
              <a:solidFill>
                <a:srgbClr val="FFA916"/>
              </a:solidFill>
              <a:prstDash val="solid"/>
              <a:miter/>
            </a:ln>
          </p:spPr>
        </p:sp>
        <p:sp>
          <p:nvSpPr>
            <p:cNvPr id="21" name="TextBox 21"/>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3890107" y="2109080"/>
            <a:ext cx="982079" cy="770932"/>
          </a:xfrm>
          <a:custGeom>
            <a:avLst/>
            <a:gdLst/>
            <a:ahLst/>
            <a:cxnLst/>
            <a:rect l="l" t="t" r="r" b="b"/>
            <a:pathLst>
              <a:path w="982079" h="770932">
                <a:moveTo>
                  <a:pt x="0" y="0"/>
                </a:moveTo>
                <a:lnTo>
                  <a:pt x="982079" y="0"/>
                </a:lnTo>
                <a:lnTo>
                  <a:pt x="982079" y="770932"/>
                </a:lnTo>
                <a:lnTo>
                  <a:pt x="0" y="7709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3" name="Freeform 23"/>
          <p:cNvSpPr/>
          <p:nvPr/>
        </p:nvSpPr>
        <p:spPr>
          <a:xfrm>
            <a:off x="13473487" y="2109080"/>
            <a:ext cx="981558" cy="770932"/>
          </a:xfrm>
          <a:custGeom>
            <a:avLst/>
            <a:gdLst/>
            <a:ahLst/>
            <a:cxnLst/>
            <a:rect l="l" t="t" r="r" b="b"/>
            <a:pathLst>
              <a:path w="981558" h="770932">
                <a:moveTo>
                  <a:pt x="0" y="0"/>
                </a:moveTo>
                <a:lnTo>
                  <a:pt x="981559" y="0"/>
                </a:lnTo>
                <a:lnTo>
                  <a:pt x="981559" y="770932"/>
                </a:lnTo>
                <a:lnTo>
                  <a:pt x="0" y="7709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9" name="مستطيل 28"/>
          <p:cNvSpPr/>
          <p:nvPr/>
        </p:nvSpPr>
        <p:spPr>
          <a:xfrm>
            <a:off x="11734801" y="3571896"/>
            <a:ext cx="4357113" cy="701040"/>
          </a:xfrm>
          <a:prstGeom prst="rect">
            <a:avLst/>
          </a:prstGeom>
          <a:solidFill>
            <a:srgbClr val="FFC00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1" anchor="ctr"/>
          <a:lstStyle/>
          <a:p>
            <a:pPr algn="ctr"/>
            <a:r>
              <a:rPr lang="ar-IQ" sz="4000" b="1" dirty="0">
                <a:solidFill>
                  <a:schemeClr val="tx1"/>
                </a:solidFill>
              </a:rPr>
              <a:t>طريقة التقديم</a:t>
            </a:r>
          </a:p>
        </p:txBody>
      </p:sp>
      <p:sp>
        <p:nvSpPr>
          <p:cNvPr id="30" name="مستطيل 29"/>
          <p:cNvSpPr/>
          <p:nvPr/>
        </p:nvSpPr>
        <p:spPr>
          <a:xfrm>
            <a:off x="11734800" y="4332964"/>
            <a:ext cx="4357113" cy="2748253"/>
          </a:xfrm>
          <a:prstGeom prst="rect">
            <a:avLst/>
          </a:prstGeom>
        </p:spPr>
        <p:txBody>
          <a:bodyPr wrap="square">
            <a:spAutoFit/>
          </a:bodyPr>
          <a:lstStyle/>
          <a:p>
            <a:pPr marL="571500" indent="-571500" algn="justLow" rtl="1">
              <a:lnSpc>
                <a:spcPct val="150000"/>
              </a:lnSpc>
              <a:buFont typeface="Arial" pitchFamily="34" charset="0"/>
              <a:buChar char="•"/>
            </a:pPr>
            <a:r>
              <a:rPr lang="ar-IQ" sz="4000" b="1" dirty="0">
                <a:solidFill>
                  <a:schemeClr val="bg1"/>
                </a:solidFill>
              </a:rPr>
              <a:t>الشــــرح النظري</a:t>
            </a:r>
          </a:p>
          <a:p>
            <a:pPr marL="411480" indent="-411480" algn="justLow" rtl="1">
              <a:lnSpc>
                <a:spcPct val="150000"/>
              </a:lnSpc>
              <a:buFont typeface="Arial" pitchFamily="34" charset="0"/>
              <a:buChar char="•"/>
            </a:pPr>
            <a:r>
              <a:rPr lang="ar-IQ" sz="4000" b="1" dirty="0">
                <a:solidFill>
                  <a:schemeClr val="bg1"/>
                </a:solidFill>
              </a:rPr>
              <a:t>الأمثلـــــة العمـلية</a:t>
            </a:r>
          </a:p>
          <a:p>
            <a:pPr marL="411480" indent="-411480" algn="justLow" rtl="1">
              <a:lnSpc>
                <a:spcPct val="150000"/>
              </a:lnSpc>
              <a:buFont typeface="Arial" pitchFamily="34" charset="0"/>
              <a:buChar char="•"/>
            </a:pPr>
            <a:r>
              <a:rPr lang="ar-IQ" sz="4000" b="1" dirty="0">
                <a:solidFill>
                  <a:schemeClr val="bg1"/>
                </a:solidFill>
              </a:rPr>
              <a:t>الأنشطة التفـاعلية</a:t>
            </a:r>
            <a:endParaRPr lang="ar-IQ" sz="4000" b="1" dirty="0"/>
          </a:p>
        </p:txBody>
      </p:sp>
      <p:sp>
        <p:nvSpPr>
          <p:cNvPr id="31" name="مستطيل 30"/>
          <p:cNvSpPr/>
          <p:nvPr/>
        </p:nvSpPr>
        <p:spPr>
          <a:xfrm>
            <a:off x="2509543" y="3543300"/>
            <a:ext cx="4357113" cy="701040"/>
          </a:xfrm>
          <a:prstGeom prst="rect">
            <a:avLst/>
          </a:prstGeom>
          <a:solidFill>
            <a:srgbClr val="FFC00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1" anchor="ctr"/>
          <a:lstStyle/>
          <a:p>
            <a:pPr algn="ctr"/>
            <a:r>
              <a:rPr lang="ar-IQ" sz="4000" b="1" dirty="0">
                <a:solidFill>
                  <a:schemeClr val="tx1"/>
                </a:solidFill>
              </a:rPr>
              <a:t>وسائل التقديم</a:t>
            </a:r>
          </a:p>
        </p:txBody>
      </p:sp>
      <p:sp>
        <p:nvSpPr>
          <p:cNvPr id="32" name="مستطيل 31"/>
          <p:cNvSpPr/>
          <p:nvPr/>
        </p:nvSpPr>
        <p:spPr>
          <a:xfrm>
            <a:off x="1058144" y="4304368"/>
            <a:ext cx="6180856" cy="2748253"/>
          </a:xfrm>
          <a:prstGeom prst="rect">
            <a:avLst/>
          </a:prstGeom>
        </p:spPr>
        <p:txBody>
          <a:bodyPr wrap="square">
            <a:spAutoFit/>
          </a:bodyPr>
          <a:lstStyle/>
          <a:p>
            <a:pPr marL="430530" indent="-430530" algn="justLow" rtl="1">
              <a:lnSpc>
                <a:spcPct val="150000"/>
              </a:lnSpc>
              <a:buFont typeface="Arial" pitchFamily="34" charset="0"/>
              <a:buChar char="•"/>
            </a:pPr>
            <a:r>
              <a:rPr lang="ar-IQ" sz="4000" b="1" dirty="0">
                <a:solidFill>
                  <a:schemeClr val="bg1"/>
                </a:solidFill>
              </a:rPr>
              <a:t>شرائح باوربوينت</a:t>
            </a:r>
          </a:p>
          <a:p>
            <a:pPr marL="411480" indent="-411480" algn="justLow" rtl="1">
              <a:lnSpc>
                <a:spcPct val="150000"/>
              </a:lnSpc>
              <a:buFont typeface="Arial" pitchFamily="34" charset="0"/>
              <a:buChar char="•"/>
            </a:pPr>
            <a:r>
              <a:rPr lang="ar-IQ" sz="4000" b="1" dirty="0">
                <a:solidFill>
                  <a:schemeClr val="bg1"/>
                </a:solidFill>
              </a:rPr>
              <a:t>مقاطـــــــع فيديو</a:t>
            </a:r>
          </a:p>
          <a:p>
            <a:pPr marL="411480" indent="-411480" algn="justLow" rtl="1">
              <a:lnSpc>
                <a:spcPct val="150000"/>
              </a:lnSpc>
              <a:buFont typeface="Arial" pitchFamily="34" charset="0"/>
              <a:buChar char="•"/>
            </a:pPr>
            <a:r>
              <a:rPr lang="ar-IQ" sz="4000" b="1" dirty="0">
                <a:solidFill>
                  <a:schemeClr val="bg1"/>
                </a:solidFill>
              </a:rPr>
              <a:t>اختبارات قصيرة و مناقشة</a:t>
            </a:r>
          </a:p>
        </p:txBody>
      </p:sp>
      <p:sp>
        <p:nvSpPr>
          <p:cNvPr id="33" name="Title 1"/>
          <p:cNvSpPr txBox="1">
            <a:spLocks/>
          </p:cNvSpPr>
          <p:nvPr/>
        </p:nvSpPr>
        <p:spPr>
          <a:xfrm>
            <a:off x="6806278" y="942565"/>
            <a:ext cx="4709936" cy="10639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658368" indent="-493776" rtl="1">
              <a:buClr>
                <a:schemeClr val="tx1">
                  <a:shade val="95000"/>
                </a:schemeClr>
              </a:buClr>
            </a:pPr>
            <a:r>
              <a:rPr lang="ar-IQ" sz="4800" b="1" dirty="0">
                <a:ln w="10541" cmpd="sng">
                  <a:solidFill>
                    <a:schemeClr val="accent1">
                      <a:shade val="88000"/>
                      <a:satMod val="110000"/>
                    </a:schemeClr>
                  </a:solidFill>
                  <a:prstDash val="solid"/>
                </a:ln>
                <a:latin typeface="Traditional Arabic" panose="02020603050405020304" pitchFamily="18" charset="-78"/>
                <a:cs typeface="Traditional Arabic" panose="02020603050405020304" pitchFamily="18" charset="-78"/>
              </a:rPr>
              <a:t>طريقة تقديم المحتوى </a:t>
            </a:r>
            <a:endParaRPr lang="en-US" sz="4800" b="1" dirty="0">
              <a:ln w="10541" cmpd="sng">
                <a:solidFill>
                  <a:schemeClr val="accent1">
                    <a:shade val="88000"/>
                    <a:satMod val="110000"/>
                  </a:schemeClr>
                </a:solidFill>
                <a:prstDash val="solid"/>
              </a:ln>
              <a:latin typeface="Traditional Arabic" panose="02020603050405020304" pitchFamily="18" charset="-78"/>
              <a:cs typeface="Traditional Arabic" panose="02020603050405020304"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مجموعة 24"/>
          <p:cNvGrpSpPr/>
          <p:nvPr/>
        </p:nvGrpSpPr>
        <p:grpSpPr>
          <a:xfrm>
            <a:off x="9071776" y="190500"/>
            <a:ext cx="14503583" cy="9444383"/>
            <a:chOff x="9071776" y="116960"/>
            <a:chExt cx="14503583" cy="9444383"/>
          </a:xfrm>
        </p:grpSpPr>
        <p:grpSp>
          <p:nvGrpSpPr>
            <p:cNvPr id="35" name="مجموعة 34"/>
            <p:cNvGrpSpPr/>
            <p:nvPr/>
          </p:nvGrpSpPr>
          <p:grpSpPr>
            <a:xfrm>
              <a:off x="9071776" y="116960"/>
              <a:ext cx="14503583" cy="9444383"/>
              <a:chOff x="9071776" y="116960"/>
              <a:chExt cx="14503583" cy="9444383"/>
            </a:xfrm>
          </p:grpSpPr>
          <p:grpSp>
            <p:nvGrpSpPr>
              <p:cNvPr id="9" name="Group 9"/>
              <p:cNvGrpSpPr/>
              <p:nvPr/>
            </p:nvGrpSpPr>
            <p:grpSpPr>
              <a:xfrm rot="-1787783">
                <a:off x="9071776" y="116960"/>
                <a:ext cx="14503583" cy="7811799"/>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02060"/>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34" name="مجموعة 33"/>
              <p:cNvGrpSpPr/>
              <p:nvPr/>
            </p:nvGrpSpPr>
            <p:grpSpPr>
              <a:xfrm>
                <a:off x="9592419" y="1152504"/>
                <a:ext cx="8743695" cy="8408839"/>
                <a:chOff x="9592419" y="1152504"/>
                <a:chExt cx="8743695" cy="8408839"/>
              </a:xfrm>
            </p:grpSpPr>
            <p:sp>
              <p:nvSpPr>
                <p:cNvPr id="12" name="Freeform 12"/>
                <p:cNvSpPr/>
                <p:nvPr/>
              </p:nvSpPr>
              <p:spPr>
                <a:xfrm rot="-1813147">
                  <a:off x="9592419" y="1526092"/>
                  <a:ext cx="8743695" cy="7661663"/>
                </a:xfrm>
                <a:custGeom>
                  <a:avLst/>
                  <a:gdLst/>
                  <a:ahLst/>
                  <a:cxnLst/>
                  <a:rect l="l" t="t" r="r" b="b"/>
                  <a:pathLst>
                    <a:path w="8743695" h="7661663">
                      <a:moveTo>
                        <a:pt x="0" y="0"/>
                      </a:moveTo>
                      <a:lnTo>
                        <a:pt x="8743695" y="0"/>
                      </a:lnTo>
                      <a:lnTo>
                        <a:pt x="8743695" y="7661662"/>
                      </a:lnTo>
                      <a:lnTo>
                        <a:pt x="0" y="7661662"/>
                      </a:lnTo>
                      <a:lnTo>
                        <a:pt x="0" y="0"/>
                      </a:lnTo>
                      <a:close/>
                    </a:path>
                  </a:pathLst>
                </a:custGeom>
                <a:blipFill>
                  <a:blip r:embed="rId2"/>
                  <a:stretch>
                    <a:fillRect/>
                  </a:stretch>
                </a:blipFill>
              </p:spPr>
            </p:sp>
            <p:grpSp>
              <p:nvGrpSpPr>
                <p:cNvPr id="13" name="Group 13"/>
                <p:cNvGrpSpPr/>
                <p:nvPr/>
              </p:nvGrpSpPr>
              <p:grpSpPr>
                <a:xfrm>
                  <a:off x="10363201" y="1152504"/>
                  <a:ext cx="7238998" cy="8408839"/>
                  <a:chOff x="-1223" y="0"/>
                  <a:chExt cx="699723" cy="812800"/>
                </a:xfrm>
              </p:grpSpPr>
              <p:sp>
                <p:nvSpPr>
                  <p:cNvPr id="14" name="Freeform 14"/>
                  <p:cNvSpPr/>
                  <p:nvPr/>
                </p:nvSpPr>
                <p:spPr>
                  <a:xfrm>
                    <a:off x="-1223"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C000"/>
                  </a:solidFill>
                </p:spPr>
              </p:sp>
              <p:sp>
                <p:nvSpPr>
                  <p:cNvPr id="15" name="TextBox 15"/>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grpSp>
        <p:sp>
          <p:nvSpPr>
            <p:cNvPr id="29" name="مستطيل 28"/>
            <p:cNvSpPr/>
            <p:nvPr/>
          </p:nvSpPr>
          <p:spPr>
            <a:xfrm>
              <a:off x="11727943" y="2559571"/>
              <a:ext cx="4357113" cy="701040"/>
            </a:xfrm>
            <a:prstGeom prst="rect">
              <a:avLst/>
            </a:prstGeom>
            <a:solidFill>
              <a:srgbClr val="00206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1" anchor="ctr"/>
            <a:lstStyle/>
            <a:p>
              <a:pPr algn="ctr"/>
              <a:r>
                <a:rPr lang="ar-IQ" sz="4000" b="1" dirty="0">
                  <a:solidFill>
                    <a:schemeClr val="bg1"/>
                  </a:solidFill>
                </a:rPr>
                <a:t>الهدف العام </a:t>
              </a:r>
            </a:p>
          </p:txBody>
        </p:sp>
        <p:sp>
          <p:nvSpPr>
            <p:cNvPr id="30" name="مستطيل 29"/>
            <p:cNvSpPr/>
            <p:nvPr/>
          </p:nvSpPr>
          <p:spPr>
            <a:xfrm>
              <a:off x="10889742" y="3320639"/>
              <a:ext cx="6019800" cy="1824923"/>
            </a:xfrm>
            <a:prstGeom prst="rect">
              <a:avLst/>
            </a:prstGeom>
          </p:spPr>
          <p:txBody>
            <a:bodyPr wrap="square">
              <a:spAutoFit/>
            </a:bodyPr>
            <a:lstStyle/>
            <a:p>
              <a:pPr marL="571500" indent="-571500" algn="ctr" rtl="1">
                <a:lnSpc>
                  <a:spcPct val="150000"/>
                </a:lnSpc>
                <a:buFont typeface="Arial" pitchFamily="34" charset="0"/>
                <a:buChar char="•"/>
              </a:pPr>
              <a:r>
                <a:rPr lang="ar-IQ" sz="4000" b="1" dirty="0"/>
                <a:t>اكساب الطلبة معرفة المهارة الحركية وتصنيفها</a:t>
              </a:r>
            </a:p>
          </p:txBody>
        </p:sp>
      </p:grpSp>
      <p:grpSp>
        <p:nvGrpSpPr>
          <p:cNvPr id="26" name="مجموعة 25"/>
          <p:cNvGrpSpPr/>
          <p:nvPr/>
        </p:nvGrpSpPr>
        <p:grpSpPr>
          <a:xfrm>
            <a:off x="-5216911" y="99185"/>
            <a:ext cx="14503583" cy="9338355"/>
            <a:chOff x="-5216911" y="99185"/>
            <a:chExt cx="14503583" cy="9338355"/>
          </a:xfrm>
        </p:grpSpPr>
        <p:grpSp>
          <p:nvGrpSpPr>
            <p:cNvPr id="2" name="Group 2"/>
            <p:cNvGrpSpPr/>
            <p:nvPr/>
          </p:nvGrpSpPr>
          <p:grpSpPr>
            <a:xfrm rot="-8998130">
              <a:off x="-5216911" y="99185"/>
              <a:ext cx="14503583" cy="7811799"/>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02060"/>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36" name="مجموعة 35"/>
            <p:cNvGrpSpPr/>
            <p:nvPr/>
          </p:nvGrpSpPr>
          <p:grpSpPr>
            <a:xfrm>
              <a:off x="9299" y="1028701"/>
              <a:ext cx="8743695" cy="8408839"/>
              <a:chOff x="9299" y="1028701"/>
              <a:chExt cx="8743695" cy="8408839"/>
            </a:xfrm>
          </p:grpSpPr>
          <p:sp>
            <p:nvSpPr>
              <p:cNvPr id="5" name="Freeform 5"/>
              <p:cNvSpPr/>
              <p:nvPr/>
            </p:nvSpPr>
            <p:spPr>
              <a:xfrm rot="-1813147">
                <a:off x="9299" y="1526092"/>
                <a:ext cx="8743695" cy="7661663"/>
              </a:xfrm>
              <a:custGeom>
                <a:avLst/>
                <a:gdLst/>
                <a:ahLst/>
                <a:cxnLst/>
                <a:rect l="l" t="t" r="r" b="b"/>
                <a:pathLst>
                  <a:path w="8743695" h="7661663">
                    <a:moveTo>
                      <a:pt x="0" y="0"/>
                    </a:moveTo>
                    <a:lnTo>
                      <a:pt x="8743695" y="0"/>
                    </a:lnTo>
                    <a:lnTo>
                      <a:pt x="8743695" y="7661662"/>
                    </a:lnTo>
                    <a:lnTo>
                      <a:pt x="0" y="7661662"/>
                    </a:lnTo>
                    <a:lnTo>
                      <a:pt x="0" y="0"/>
                    </a:lnTo>
                    <a:close/>
                  </a:path>
                </a:pathLst>
              </a:custGeom>
              <a:blipFill>
                <a:blip r:embed="rId2"/>
                <a:stretch>
                  <a:fillRect/>
                </a:stretch>
              </a:blipFill>
            </p:spPr>
          </p:sp>
          <p:grpSp>
            <p:nvGrpSpPr>
              <p:cNvPr id="6" name="Group 6"/>
              <p:cNvGrpSpPr/>
              <p:nvPr/>
            </p:nvGrpSpPr>
            <p:grpSpPr>
              <a:xfrm>
                <a:off x="152397" y="1028701"/>
                <a:ext cx="7953637" cy="8408839"/>
                <a:chOff x="-37021" y="58924"/>
                <a:chExt cx="768800" cy="812800"/>
              </a:xfrm>
            </p:grpSpPr>
            <p:sp>
              <p:nvSpPr>
                <p:cNvPr id="7" name="Freeform 7"/>
                <p:cNvSpPr/>
                <p:nvPr/>
              </p:nvSpPr>
              <p:spPr>
                <a:xfrm>
                  <a:off x="-37021" y="58924"/>
                  <a:ext cx="7688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C000"/>
                </a:solidFill>
              </p:spPr>
            </p:sp>
            <p:sp>
              <p:nvSpPr>
                <p:cNvPr id="8" name="TextBox 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sp>
          <p:nvSpPr>
            <p:cNvPr id="18" name="TextBox 18"/>
            <p:cNvSpPr txBox="1"/>
            <p:nvPr/>
          </p:nvSpPr>
          <p:spPr>
            <a:xfrm>
              <a:off x="3599524" y="1769770"/>
              <a:ext cx="1563244" cy="1321651"/>
            </a:xfrm>
            <a:prstGeom prst="rect">
              <a:avLst/>
            </a:prstGeom>
          </p:spPr>
          <p:txBody>
            <a:bodyPr lIns="50800" tIns="50800" rIns="50800" bIns="50800" rtlCol="0" anchor="ctr"/>
            <a:lstStyle/>
            <a:p>
              <a:pPr algn="ctr">
                <a:lnSpc>
                  <a:spcPts val="2659"/>
                </a:lnSpc>
              </a:pPr>
              <a:endParaRPr/>
            </a:p>
          </p:txBody>
        </p:sp>
        <p:sp>
          <p:nvSpPr>
            <p:cNvPr id="31" name="مستطيل 30"/>
            <p:cNvSpPr/>
            <p:nvPr/>
          </p:nvSpPr>
          <p:spPr>
            <a:xfrm>
              <a:off x="1936241" y="2209051"/>
              <a:ext cx="4357113" cy="701040"/>
            </a:xfrm>
            <a:prstGeom prst="rect">
              <a:avLst/>
            </a:prstGeom>
            <a:solidFill>
              <a:srgbClr val="00206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1" anchor="ctr"/>
            <a:lstStyle/>
            <a:p>
              <a:pPr algn="ctr"/>
              <a:r>
                <a:rPr lang="ar-IQ" sz="4000" b="1" dirty="0">
                  <a:solidFill>
                    <a:schemeClr val="bg1"/>
                  </a:solidFill>
                </a:rPr>
                <a:t>الاهداف السلوكية </a:t>
              </a:r>
            </a:p>
          </p:txBody>
        </p:sp>
        <p:sp>
          <p:nvSpPr>
            <p:cNvPr id="32" name="مستطيل 31"/>
            <p:cNvSpPr/>
            <p:nvPr/>
          </p:nvSpPr>
          <p:spPr>
            <a:xfrm>
              <a:off x="304794" y="3076141"/>
              <a:ext cx="7772406" cy="2800767"/>
            </a:xfrm>
            <a:prstGeom prst="rect">
              <a:avLst/>
            </a:prstGeom>
          </p:spPr>
          <p:txBody>
            <a:bodyPr wrap="square">
              <a:spAutoFit/>
            </a:bodyPr>
            <a:lstStyle/>
            <a:p>
              <a:pPr marL="168275" indent="-168275" algn="justLow" rtl="1">
                <a:buFont typeface="Arial" pitchFamily="34" charset="0"/>
                <a:buChar char="•"/>
              </a:pPr>
              <a:r>
                <a:rPr lang="ar-IQ" sz="4400" b="1" dirty="0"/>
                <a:t> ان يعرف  الطالب ما هو مفهوم المهارة الحركية </a:t>
              </a:r>
            </a:p>
            <a:p>
              <a:pPr marL="168275" indent="-168275" algn="justLow" rtl="1">
                <a:buFont typeface="Arial" pitchFamily="34" charset="0"/>
                <a:buChar char="•"/>
              </a:pPr>
              <a:r>
                <a:rPr lang="ar-IQ" sz="4400" b="1" dirty="0"/>
                <a:t>ان يفهم الطالب ماهي تصنيفات المهارة الحركية </a:t>
              </a:r>
            </a:p>
          </p:txBody>
        </p:sp>
      </p:grpSp>
      <p:sp>
        <p:nvSpPr>
          <p:cNvPr id="46" name="Title 1"/>
          <p:cNvSpPr txBox="1">
            <a:spLocks/>
          </p:cNvSpPr>
          <p:nvPr/>
        </p:nvSpPr>
        <p:spPr>
          <a:xfrm>
            <a:off x="5791200" y="434743"/>
            <a:ext cx="6170390" cy="10639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658368" indent="-493776" rtl="1">
              <a:buClr>
                <a:schemeClr val="tx1">
                  <a:shade val="95000"/>
                </a:schemeClr>
              </a:buClr>
            </a:pPr>
            <a:r>
              <a:rPr lang="ar-IQ" sz="8800" b="1" dirty="0">
                <a:ln w="10541" cmpd="sng">
                  <a:solidFill>
                    <a:schemeClr val="accent1">
                      <a:shade val="88000"/>
                      <a:satMod val="110000"/>
                    </a:schemeClr>
                  </a:solidFill>
                  <a:prstDash val="solid"/>
                </a:ln>
                <a:solidFill>
                  <a:srgbClr val="FF0000"/>
                </a:solidFill>
                <a:latin typeface="Traditional Arabic" panose="02020603050405020304" pitchFamily="18" charset="-78"/>
                <a:cs typeface="Traditional Arabic" panose="02020603050405020304" pitchFamily="18" charset="-78"/>
              </a:rPr>
              <a:t>اهداف المحاضرة :</a:t>
            </a:r>
            <a:endParaRPr lang="en-US" sz="8800" b="1" dirty="0">
              <a:ln w="10541" cmpd="sng">
                <a:solidFill>
                  <a:schemeClr val="accent1">
                    <a:shade val="88000"/>
                    <a:satMod val="110000"/>
                  </a:schemeClr>
                </a:solidFill>
                <a:prstDash val="solid"/>
              </a:ln>
              <a:solidFill>
                <a:srgbClr val="FF000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74661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4">
              <a:extLst>
                <a:ext uri="{96DAC541-7B7A-43D3-8B79-37D633B846F1}">
                  <asvg:svgBlip xmlns:asvg="http://schemas.microsoft.com/office/drawing/2016/SVG/main" r:embed="rId5"/>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4">
              <a:extLst>
                <a:ext uri="{96DAC541-7B7A-43D3-8B79-37D633B846F1}">
                  <asvg:svgBlip xmlns:asvg="http://schemas.microsoft.com/office/drawing/2016/SVG/main" r:embed="rId5"/>
                </a:ext>
              </a:extLst>
            </a:blip>
            <a:stretch>
              <a:fillRect r="-75183"/>
            </a:stretch>
          </a:blipFill>
        </p:spPr>
      </p:sp>
      <p:sp>
        <p:nvSpPr>
          <p:cNvPr id="14" name="مربع نص 13">
            <a:extLst>
              <a:ext uri="{FF2B5EF4-FFF2-40B4-BE49-F238E27FC236}">
                <a16:creationId xmlns:a16="http://schemas.microsoft.com/office/drawing/2014/main" id="{91CC80D6-C6F9-4762-A427-FD8086B251C0}"/>
              </a:ext>
            </a:extLst>
          </p:cNvPr>
          <p:cNvSpPr txBox="1"/>
          <p:nvPr/>
        </p:nvSpPr>
        <p:spPr>
          <a:xfrm>
            <a:off x="2743200" y="190500"/>
            <a:ext cx="14630399" cy="1015663"/>
          </a:xfrm>
          <a:prstGeom prst="rect">
            <a:avLst/>
          </a:prstGeom>
          <a:noFill/>
        </p:spPr>
        <p:txBody>
          <a:bodyPr wrap="square">
            <a:spAutoFit/>
          </a:bodyPr>
          <a:lstStyle/>
          <a:p>
            <a:pPr algn="ctr"/>
            <a:r>
              <a:rPr lang="ar-IQ" sz="6000" b="1" u="sng" dirty="0">
                <a:solidFill>
                  <a:srgbClr val="FF0000"/>
                </a:solidFill>
                <a:latin typeface="Calibri"/>
                <a:cs typeface="PT Bold Heading" panose="02010400000000000000" pitchFamily="2" charset="-78"/>
              </a:rPr>
              <a:t>نشاط 1 تابع الفيديو</a:t>
            </a:r>
            <a:endParaRPr lang="ar-IQ" sz="6000" dirty="0">
              <a:solidFill>
                <a:srgbClr val="FF0000"/>
              </a:solidFill>
            </a:endParaRPr>
          </a:p>
        </p:txBody>
      </p:sp>
      <p:pic>
        <p:nvPicPr>
          <p:cNvPr id="2" name="WhatsApp Video 2025-03-01 at 10.41.22 AM">
            <a:hlinkClick r:id="" action="ppaction://media"/>
            <a:extLst>
              <a:ext uri="{FF2B5EF4-FFF2-40B4-BE49-F238E27FC236}">
                <a16:creationId xmlns:a16="http://schemas.microsoft.com/office/drawing/2014/main" id="{5579AD07-F042-4D48-AAA5-D79F8F140900}"/>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0" y="1206164"/>
            <a:ext cx="18288000" cy="8279100"/>
          </a:xfrm>
          <a:prstGeom prst="rect">
            <a:avLst/>
          </a:prstGeom>
        </p:spPr>
      </p:pic>
    </p:spTree>
    <p:extLst>
      <p:ext uri="{BB962C8B-B14F-4D97-AF65-F5344CB8AC3E}">
        <p14:creationId xmlns:p14="http://schemas.microsoft.com/office/powerpoint/2010/main" val="177505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6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87783">
            <a:off x="7090545" y="6698306"/>
            <a:ext cx="10291886" cy="7410406"/>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775767" flipV="1">
            <a:off x="7864699" y="9517084"/>
            <a:ext cx="4968491" cy="236003"/>
          </a:xfrm>
          <a:custGeom>
            <a:avLst/>
            <a:gdLst/>
            <a:ahLst/>
            <a:cxnLst/>
            <a:rect l="l" t="t" r="r" b="b"/>
            <a:pathLst>
              <a:path w="4968491" h="236003">
                <a:moveTo>
                  <a:pt x="0" y="236003"/>
                </a:moveTo>
                <a:lnTo>
                  <a:pt x="4968491" y="236003"/>
                </a:lnTo>
                <a:lnTo>
                  <a:pt x="4968491" y="0"/>
                </a:lnTo>
                <a:lnTo>
                  <a:pt x="0" y="0"/>
                </a:lnTo>
                <a:lnTo>
                  <a:pt x="0" y="236003"/>
                </a:lnTo>
                <a:close/>
              </a:path>
            </a:pathLst>
          </a:custGeom>
          <a:blipFill>
            <a:blip r:embed="rId2">
              <a:alphaModFix amt="80000"/>
            </a:blip>
            <a:stretch>
              <a:fillRect/>
            </a:stretch>
          </a:blipFill>
        </p:spPr>
      </p:sp>
      <p:grpSp>
        <p:nvGrpSpPr>
          <p:cNvPr id="6" name="Group 6"/>
          <p:cNvGrpSpPr/>
          <p:nvPr/>
        </p:nvGrpSpPr>
        <p:grpSpPr>
          <a:xfrm rot="-1787783">
            <a:off x="8132417" y="8814460"/>
            <a:ext cx="8260981" cy="3065584"/>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787783">
            <a:off x="10746209" y="-1242066"/>
            <a:ext cx="11228500" cy="7410406"/>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24A59"/>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1787783">
            <a:off x="9799248" y="-95936"/>
            <a:ext cx="11836706" cy="7811799"/>
            <a:chOff x="0" y="0"/>
            <a:chExt cx="1296853" cy="698500"/>
          </a:xfrm>
        </p:grpSpPr>
        <p:sp>
          <p:nvSpPr>
            <p:cNvPr id="13" name="Freeform 1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14" name="TextBox 1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rot="-1775767">
            <a:off x="13825705" y="8472786"/>
            <a:ext cx="4968491" cy="236003"/>
          </a:xfrm>
          <a:custGeom>
            <a:avLst/>
            <a:gdLst/>
            <a:ahLst/>
            <a:cxnLst/>
            <a:rect l="l" t="t" r="r" b="b"/>
            <a:pathLst>
              <a:path w="4968491" h="236003">
                <a:moveTo>
                  <a:pt x="0" y="0"/>
                </a:moveTo>
                <a:lnTo>
                  <a:pt x="4968491" y="0"/>
                </a:lnTo>
                <a:lnTo>
                  <a:pt x="4968491" y="236003"/>
                </a:lnTo>
                <a:lnTo>
                  <a:pt x="0" y="236003"/>
                </a:lnTo>
                <a:lnTo>
                  <a:pt x="0" y="0"/>
                </a:lnTo>
                <a:close/>
              </a:path>
            </a:pathLst>
          </a:custGeom>
          <a:blipFill>
            <a:blip r:embed="rId2">
              <a:alphaModFix amt="80000"/>
            </a:blip>
            <a:stretch>
              <a:fillRect/>
            </a:stretch>
          </a:blipFill>
        </p:spPr>
      </p:sp>
      <p:sp>
        <p:nvSpPr>
          <p:cNvPr id="22" name="Freeform 22"/>
          <p:cNvSpPr/>
          <p:nvPr/>
        </p:nvSpPr>
        <p:spPr>
          <a:xfrm rot="-1775767" flipV="1">
            <a:off x="11104039" y="765857"/>
            <a:ext cx="4968491" cy="236003"/>
          </a:xfrm>
          <a:custGeom>
            <a:avLst/>
            <a:gdLst/>
            <a:ahLst/>
            <a:cxnLst/>
            <a:rect l="l" t="t" r="r" b="b"/>
            <a:pathLst>
              <a:path w="4968491" h="236003">
                <a:moveTo>
                  <a:pt x="0" y="236004"/>
                </a:moveTo>
                <a:lnTo>
                  <a:pt x="4968491" y="236004"/>
                </a:lnTo>
                <a:lnTo>
                  <a:pt x="4968491" y="0"/>
                </a:lnTo>
                <a:lnTo>
                  <a:pt x="0" y="0"/>
                </a:lnTo>
                <a:lnTo>
                  <a:pt x="0" y="236004"/>
                </a:lnTo>
                <a:close/>
              </a:path>
            </a:pathLst>
          </a:custGeom>
          <a:blipFill>
            <a:blip r:embed="rId2">
              <a:alphaModFix amt="80000"/>
            </a:blip>
            <a:stretch>
              <a:fillRect/>
            </a:stretch>
          </a:blipFill>
        </p:spPr>
      </p:sp>
      <p:sp>
        <p:nvSpPr>
          <p:cNvPr id="23" name="Freeform 23"/>
          <p:cNvSpPr/>
          <p:nvPr/>
        </p:nvSpPr>
        <p:spPr>
          <a:xfrm rot="1804615">
            <a:off x="9891747" y="8537528"/>
            <a:ext cx="4644064" cy="220593"/>
          </a:xfrm>
          <a:custGeom>
            <a:avLst/>
            <a:gdLst/>
            <a:ahLst/>
            <a:cxnLst/>
            <a:rect l="l" t="t" r="r" b="b"/>
            <a:pathLst>
              <a:path w="4644064" h="220593">
                <a:moveTo>
                  <a:pt x="0" y="0"/>
                </a:moveTo>
                <a:lnTo>
                  <a:pt x="4644063" y="0"/>
                </a:lnTo>
                <a:lnTo>
                  <a:pt x="4644063" y="220593"/>
                </a:lnTo>
                <a:lnTo>
                  <a:pt x="0" y="220593"/>
                </a:lnTo>
                <a:lnTo>
                  <a:pt x="0" y="0"/>
                </a:lnTo>
                <a:close/>
              </a:path>
            </a:pathLst>
          </a:custGeom>
          <a:blipFill>
            <a:blip r:embed="rId2">
              <a:alphaModFix amt="80000"/>
            </a:blip>
            <a:stretch>
              <a:fillRect/>
            </a:stretch>
          </a:blipFill>
        </p:spPr>
      </p:sp>
      <p:sp>
        <p:nvSpPr>
          <p:cNvPr id="19" name="مستطيل 18">
            <a:extLst>
              <a:ext uri="{FF2B5EF4-FFF2-40B4-BE49-F238E27FC236}">
                <a16:creationId xmlns:a16="http://schemas.microsoft.com/office/drawing/2014/main" id="{E8574033-458C-4C5E-B5F5-9B270449F440}"/>
              </a:ext>
            </a:extLst>
          </p:cNvPr>
          <p:cNvSpPr/>
          <p:nvPr/>
        </p:nvSpPr>
        <p:spPr>
          <a:xfrm rot="19679515">
            <a:off x="10246329" y="1973427"/>
            <a:ext cx="6580105" cy="57279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0" lang="ar-IQ" sz="7200" b="1" i="0" u="none" strike="noStrike" kern="1200" cap="none" spc="0" normalizeH="0" baseline="0" noProof="0" dirty="0">
                <a:ln>
                  <a:noFill/>
                </a:ln>
                <a:solidFill>
                  <a:srgbClr val="FF0000"/>
                </a:solidFill>
                <a:effectLst/>
                <a:uLnTx/>
                <a:uFillTx/>
                <a:latin typeface="Arabic Typesetting" panose="03020402040406030203" pitchFamily="66" charset="-78"/>
                <a:ea typeface="+mn-ea"/>
                <a:cs typeface="PT Bold Heading" panose="02010400000000000000" pitchFamily="2" charset="-78"/>
              </a:rPr>
              <a:t>نشاط : 1</a:t>
            </a:r>
            <a:r>
              <a:rPr kumimoji="0" lang="ar-IQ" sz="7200" b="1" i="0" u="none" strike="noStrike" kern="1200" cap="none" spc="0" normalizeH="0" baseline="0" noProof="0" dirty="0">
                <a:ln>
                  <a:noFill/>
                </a:ln>
                <a:solidFill>
                  <a:prstClr val="black"/>
                </a:solidFill>
                <a:effectLst>
                  <a:outerShdw blurRad="50000" dist="30000" dir="5400000" algn="tl" rotWithShape="0">
                    <a:srgbClr val="000000">
                      <a:alpha val="30000"/>
                    </a:srgbClr>
                  </a:outerShdw>
                </a:effectLst>
                <a:uLnTx/>
                <a:uFillTx/>
                <a:latin typeface="Arial" panose="020B0604020202020204" pitchFamily="34" charset="0"/>
                <a:ea typeface="+mn-ea"/>
                <a:cs typeface="PT Bold Heading" panose="02010400000000000000" pitchFamily="2" charset="-78"/>
              </a:rPr>
              <a:t> ما </a:t>
            </a:r>
            <a:r>
              <a:rPr lang="ar-IQ" sz="7200" b="1" dirty="0">
                <a:solidFill>
                  <a:prstClr val="black"/>
                </a:solidFill>
                <a:effectLst>
                  <a:outerShdw blurRad="50000" dist="30000" dir="5400000" algn="tl" rotWithShape="0">
                    <a:srgbClr val="000000">
                      <a:alpha val="30000"/>
                    </a:srgbClr>
                  </a:outerShdw>
                </a:effectLst>
                <a:latin typeface="Arial" panose="020B0604020202020204" pitchFamily="34" charset="0"/>
                <a:cs typeface="PT Bold Heading" panose="02010400000000000000" pitchFamily="2" charset="-78"/>
              </a:rPr>
              <a:t>هي  المهارة الحركية</a:t>
            </a:r>
            <a:endParaRPr lang="en-US" sz="7200" dirty="0">
              <a:cs typeface="PT Bold Heading" panose="02010400000000000000" pitchFamily="2" charset="-78"/>
            </a:endParaRPr>
          </a:p>
        </p:txBody>
      </p:sp>
      <p:pic>
        <p:nvPicPr>
          <p:cNvPr id="24" name="صورة 23">
            <a:extLst>
              <a:ext uri="{FF2B5EF4-FFF2-40B4-BE49-F238E27FC236}">
                <a16:creationId xmlns:a16="http://schemas.microsoft.com/office/drawing/2014/main" id="{5FDC0B09-7BCA-4BDA-9CD5-BF606D757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6" y="0"/>
            <a:ext cx="8674952" cy="10287000"/>
          </a:xfrm>
          <a:prstGeom prst="rect">
            <a:avLst/>
          </a:prstGeom>
        </p:spPr>
      </p:pic>
    </p:spTree>
    <p:extLst>
      <p:ext uri="{BB962C8B-B14F-4D97-AF65-F5344CB8AC3E}">
        <p14:creationId xmlns:p14="http://schemas.microsoft.com/office/powerpoint/2010/main" val="2078967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4" name="مربع نص 13">
            <a:extLst>
              <a:ext uri="{FF2B5EF4-FFF2-40B4-BE49-F238E27FC236}">
                <a16:creationId xmlns:a16="http://schemas.microsoft.com/office/drawing/2014/main" id="{91CC80D6-C6F9-4762-A427-FD8086B251C0}"/>
              </a:ext>
            </a:extLst>
          </p:cNvPr>
          <p:cNvSpPr txBox="1"/>
          <p:nvPr/>
        </p:nvSpPr>
        <p:spPr>
          <a:xfrm>
            <a:off x="2507475" y="158063"/>
            <a:ext cx="14630399" cy="1015663"/>
          </a:xfrm>
          <a:prstGeom prst="rect">
            <a:avLst/>
          </a:prstGeom>
          <a:noFill/>
        </p:spPr>
        <p:txBody>
          <a:bodyPr wrap="square">
            <a:spAutoFit/>
          </a:bodyPr>
          <a:lstStyle/>
          <a:p>
            <a:pPr algn="ctr"/>
            <a:r>
              <a:rPr lang="ar-IQ" sz="6000" b="1" u="sng" dirty="0">
                <a:solidFill>
                  <a:srgbClr val="FF0000"/>
                </a:solidFill>
                <a:latin typeface="Calibri"/>
                <a:cs typeface="PT Bold Heading" panose="02010400000000000000" pitchFamily="2" charset="-78"/>
              </a:rPr>
              <a:t>ا</a:t>
            </a:r>
            <a:r>
              <a:rPr kumimoji="0" lang="ar-IQ" sz="6000" b="1" i="0" u="sng" strike="noStrike" kern="1200" cap="none" spc="0" normalizeH="0" baseline="0" noProof="0" dirty="0">
                <a:ln>
                  <a:noFill/>
                </a:ln>
                <a:solidFill>
                  <a:srgbClr val="FF0000"/>
                </a:solidFill>
                <a:effectLst/>
                <a:uLnTx/>
                <a:uFillTx/>
                <a:latin typeface="Calibri"/>
                <a:cs typeface="PT Bold Heading" panose="02010400000000000000" pitchFamily="2" charset="-78"/>
              </a:rPr>
              <a:t>لمهارة الحركية وتصنيفها</a:t>
            </a:r>
            <a:endParaRPr lang="ar-IQ" sz="6000" dirty="0">
              <a:solidFill>
                <a:srgbClr val="FF0000"/>
              </a:solidFill>
            </a:endParaRPr>
          </a:p>
        </p:txBody>
      </p:sp>
      <p:sp>
        <p:nvSpPr>
          <p:cNvPr id="17" name="مربع نص 16">
            <a:extLst>
              <a:ext uri="{FF2B5EF4-FFF2-40B4-BE49-F238E27FC236}">
                <a16:creationId xmlns:a16="http://schemas.microsoft.com/office/drawing/2014/main" id="{EDF1F0E1-C962-45B7-A711-68FDFA83C38E}"/>
              </a:ext>
            </a:extLst>
          </p:cNvPr>
          <p:cNvSpPr txBox="1"/>
          <p:nvPr/>
        </p:nvSpPr>
        <p:spPr>
          <a:xfrm>
            <a:off x="0" y="1257300"/>
            <a:ext cx="18288000" cy="3108543"/>
          </a:xfrm>
          <a:prstGeom prst="rect">
            <a:avLst/>
          </a:prstGeom>
          <a:solidFill>
            <a:schemeClr val="tx2">
              <a:lumMod val="20000"/>
              <a:lumOff val="80000"/>
            </a:schemeClr>
          </a:solidFill>
        </p:spPr>
        <p:txBody>
          <a:bodyPr wrap="square">
            <a:spAutoFit/>
          </a:bodyPr>
          <a:lstStyle/>
          <a:p>
            <a:pPr algn="r"/>
            <a:r>
              <a:rPr lang="ar-IQ" sz="4400" b="1" dirty="0">
                <a:effectLst/>
                <a:ea typeface="Calibri" panose="020F0502020204030204" pitchFamily="34" charset="0"/>
                <a:cs typeface="PT Bold Heading" panose="02010400000000000000" pitchFamily="2" charset="-78"/>
              </a:rPr>
              <a:t>هي ثبات الحركة وآليتها واستعمالها في وضعيات مختلفة وبشكل ناجح </a:t>
            </a:r>
            <a:r>
              <a:rPr lang="ar-IQ" sz="7200" b="1" dirty="0">
                <a:solidFill>
                  <a:srgbClr val="0070C0"/>
                </a:solidFill>
                <a:effectLst/>
                <a:ea typeface="Calibri" panose="020F0502020204030204" pitchFamily="34" charset="0"/>
                <a:cs typeface="PT Bold Heading" panose="02010400000000000000" pitchFamily="2" charset="-78"/>
              </a:rPr>
              <a:t>.</a:t>
            </a:r>
            <a:r>
              <a:rPr lang="ar-IQ" sz="3600" dirty="0">
                <a:solidFill>
                  <a:srgbClr val="0070C0"/>
                </a:solidFill>
                <a:effectLst/>
                <a:ea typeface="Calibri" panose="020F0502020204030204" pitchFamily="34" charset="0"/>
                <a:cs typeface="PT Bold Heading" panose="02010400000000000000" pitchFamily="2" charset="-78"/>
              </a:rPr>
              <a:t> </a:t>
            </a:r>
          </a:p>
          <a:p>
            <a:pPr algn="r"/>
            <a:r>
              <a:rPr lang="ar-IQ" sz="4000" dirty="0">
                <a:solidFill>
                  <a:srgbClr val="0070C0"/>
                </a:solidFill>
                <a:effectLst/>
                <a:ea typeface="Calibri" panose="020F0502020204030204" pitchFamily="34" charset="0"/>
                <a:cs typeface="PT Bold Heading" panose="02010400000000000000" pitchFamily="2" charset="-78"/>
              </a:rPr>
              <a:t>هي </a:t>
            </a:r>
            <a:r>
              <a:rPr lang="ar-IQ" sz="4000" b="1" dirty="0">
                <a:solidFill>
                  <a:srgbClr val="0070C0"/>
                </a:solidFill>
                <a:effectLst/>
                <a:ea typeface="Calibri" panose="020F0502020204030204" pitchFamily="34" charset="0"/>
                <a:cs typeface="PT Bold Heading" panose="02010400000000000000" pitchFamily="2" charset="-78"/>
              </a:rPr>
              <a:t>عمل وظيفي لها هدف أو غرض يستوجب الوصول إليه ويتطلب حركة طوعية للجسم أو أحد أعضائه لكي يؤدي الحركة أداءً سليمًا،</a:t>
            </a:r>
            <a:r>
              <a:rPr lang="ar-IQ" sz="4000" dirty="0">
                <a:solidFill>
                  <a:srgbClr val="0070C0"/>
                </a:solidFill>
                <a:effectLst/>
                <a:latin typeface="Calibri" panose="020F0502020204030204" pitchFamily="34" charset="0"/>
                <a:ea typeface="Calibri" panose="020F0502020204030204" pitchFamily="34" charset="0"/>
                <a:cs typeface="PT Bold Heading" panose="02010400000000000000" pitchFamily="2" charset="-78"/>
              </a:rPr>
              <a:t> </a:t>
            </a:r>
          </a:p>
          <a:p>
            <a:pPr algn="r"/>
            <a:r>
              <a:rPr lang="ar-IQ" sz="4400" dirty="0">
                <a:solidFill>
                  <a:srgbClr val="FF0000"/>
                </a:solidFill>
                <a:effectLst/>
                <a:ea typeface="Calibri" panose="020F0502020204030204" pitchFamily="34" charset="0"/>
                <a:cs typeface="PT Bold Heading" panose="02010400000000000000" pitchFamily="2" charset="-78"/>
              </a:rPr>
              <a:t>أو هي</a:t>
            </a:r>
            <a:r>
              <a:rPr lang="ar-IQ" sz="4400" b="1" dirty="0">
                <a:solidFill>
                  <a:srgbClr val="FF0000"/>
                </a:solidFill>
                <a:effectLst/>
                <a:ea typeface="Calibri" panose="020F0502020204030204" pitchFamily="34" charset="0"/>
                <a:cs typeface="PT Bold Heading" panose="02010400000000000000" pitchFamily="2" charset="-78"/>
              </a:rPr>
              <a:t> جوهر الأداء الذي يتميز بإنجاز كبير من العمل مع بذل مقدار بسيط من الجهد</a:t>
            </a:r>
            <a:endParaRPr lang="ar-IQ" sz="6000" dirty="0">
              <a:solidFill>
                <a:srgbClr val="FF0000"/>
              </a:solidFill>
              <a:cs typeface="PT Bold Heading" panose="02010400000000000000" pitchFamily="2" charset="-78"/>
            </a:endParaRPr>
          </a:p>
        </p:txBody>
      </p:sp>
      <p:sp>
        <p:nvSpPr>
          <p:cNvPr id="19" name="مربع نص 18">
            <a:extLst>
              <a:ext uri="{FF2B5EF4-FFF2-40B4-BE49-F238E27FC236}">
                <a16:creationId xmlns:a16="http://schemas.microsoft.com/office/drawing/2014/main" id="{36D151E7-2F59-49EF-966F-CC8F877635C2}"/>
              </a:ext>
            </a:extLst>
          </p:cNvPr>
          <p:cNvSpPr txBox="1"/>
          <p:nvPr/>
        </p:nvSpPr>
        <p:spPr>
          <a:xfrm>
            <a:off x="0" y="4381500"/>
            <a:ext cx="18287999" cy="2308324"/>
          </a:xfrm>
          <a:prstGeom prst="rect">
            <a:avLst/>
          </a:prstGeom>
          <a:solidFill>
            <a:schemeClr val="accent6">
              <a:lumMod val="20000"/>
              <a:lumOff val="80000"/>
            </a:schemeClr>
          </a:solidFill>
        </p:spPr>
        <p:txBody>
          <a:bodyPr wrap="square">
            <a:spAutoFit/>
          </a:bodyPr>
          <a:lstStyle/>
          <a:p>
            <a:pPr algn="r"/>
            <a:r>
              <a:rPr lang="ar-IQ" sz="4800" dirty="0">
                <a:effectLst/>
                <a:ea typeface="Calibri" panose="020F0502020204030204" pitchFamily="34" charset="0"/>
                <a:cs typeface="PT Bold Heading" panose="02010400000000000000" pitchFamily="2" charset="-78"/>
              </a:rPr>
              <a:t>, أو هي الدقّة في الأداء عندما يلتقي المسار الحركي مع مسار الأداة بدون </a:t>
            </a:r>
            <a:r>
              <a:rPr lang="ar-IQ" sz="4800" dirty="0" err="1">
                <a:effectLst/>
                <a:ea typeface="Calibri" panose="020F0502020204030204" pitchFamily="34" charset="0"/>
                <a:cs typeface="PT Bold Heading" panose="02010400000000000000" pitchFamily="2" charset="-78"/>
              </a:rPr>
              <a:t>الإنتباه</a:t>
            </a:r>
            <a:r>
              <a:rPr lang="ar-IQ" sz="4800" dirty="0">
                <a:effectLst/>
                <a:ea typeface="Calibri" panose="020F0502020204030204" pitchFamily="34" charset="0"/>
                <a:cs typeface="PT Bold Heading" panose="02010400000000000000" pitchFamily="2" charset="-78"/>
              </a:rPr>
              <a:t> الكامل إلى مجريات الأمور</a:t>
            </a:r>
            <a:r>
              <a:rPr lang="ar-IQ" sz="4800" dirty="0">
                <a:ea typeface="Calibri" panose="020F0502020204030204" pitchFamily="34" charset="0"/>
                <a:cs typeface="PT Bold Heading" panose="02010400000000000000" pitchFamily="2" charset="-78"/>
              </a:rPr>
              <a:t>.</a:t>
            </a:r>
          </a:p>
          <a:p>
            <a:pPr algn="r"/>
            <a:r>
              <a:rPr lang="ar-IQ" sz="4800" dirty="0">
                <a:solidFill>
                  <a:srgbClr val="0070C0"/>
                </a:solidFill>
                <a:effectLst/>
                <a:ea typeface="Calibri" panose="020F0502020204030204" pitchFamily="34" charset="0"/>
                <a:cs typeface="PT Bold Heading" panose="02010400000000000000" pitchFamily="2" charset="-78"/>
              </a:rPr>
              <a:t>او هي قابلي</a:t>
            </a:r>
            <a:r>
              <a:rPr lang="ar-IQ" sz="4800" dirty="0">
                <a:solidFill>
                  <a:srgbClr val="0070C0"/>
                </a:solidFill>
                <a:ea typeface="Calibri" panose="020F0502020204030204" pitchFamily="34" charset="0"/>
                <a:cs typeface="PT Bold Heading" panose="02010400000000000000" pitchFamily="2" charset="-78"/>
              </a:rPr>
              <a:t>ة الفرد على استخدام معرفته بصورة فعالة وسهلة خلال الأداء .</a:t>
            </a:r>
            <a:endParaRPr lang="ar-IQ" sz="4800" dirty="0">
              <a:solidFill>
                <a:srgbClr val="0070C0"/>
              </a:solidFill>
              <a:effectLst/>
              <a:ea typeface="Calibri" panose="020F0502020204030204" pitchFamily="34" charset="0"/>
              <a:cs typeface="PT Bold Heading" panose="02010400000000000000" pitchFamily="2" charset="-78"/>
            </a:endParaRPr>
          </a:p>
        </p:txBody>
      </p:sp>
      <p:pic>
        <p:nvPicPr>
          <p:cNvPr id="21" name="صورة 20">
            <a:extLst>
              <a:ext uri="{FF2B5EF4-FFF2-40B4-BE49-F238E27FC236}">
                <a16:creationId xmlns:a16="http://schemas.microsoft.com/office/drawing/2014/main" id="{172F7E2E-4F57-421A-9832-0FB299FE74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0400" y="6850566"/>
            <a:ext cx="3622964" cy="3112584"/>
          </a:xfrm>
          <a:prstGeom prst="rect">
            <a:avLst/>
          </a:prstGeom>
        </p:spPr>
      </p:pic>
      <p:pic>
        <p:nvPicPr>
          <p:cNvPr id="23" name="صورة 22">
            <a:extLst>
              <a:ext uri="{FF2B5EF4-FFF2-40B4-BE49-F238E27FC236}">
                <a16:creationId xmlns:a16="http://schemas.microsoft.com/office/drawing/2014/main" id="{A64B43B9-CBA6-4036-8A0A-7B1E0724C8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7435" y="6850566"/>
            <a:ext cx="3622964" cy="3112583"/>
          </a:xfrm>
          <a:prstGeom prst="rect">
            <a:avLst/>
          </a:prstGeom>
        </p:spPr>
      </p:pic>
      <p:pic>
        <p:nvPicPr>
          <p:cNvPr id="25" name="صورة 24">
            <a:extLst>
              <a:ext uri="{FF2B5EF4-FFF2-40B4-BE49-F238E27FC236}">
                <a16:creationId xmlns:a16="http://schemas.microsoft.com/office/drawing/2014/main" id="{8581878C-C309-4B04-B684-D1CE0F8DE7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6037" y="6850565"/>
            <a:ext cx="3622963" cy="3112583"/>
          </a:xfrm>
          <a:prstGeom prst="rect">
            <a:avLst/>
          </a:prstGeom>
        </p:spPr>
      </p:pic>
      <p:pic>
        <p:nvPicPr>
          <p:cNvPr id="27" name="صورة 26">
            <a:extLst>
              <a:ext uri="{FF2B5EF4-FFF2-40B4-BE49-F238E27FC236}">
                <a16:creationId xmlns:a16="http://schemas.microsoft.com/office/drawing/2014/main" id="{35EB91B0-EC12-43F3-A09F-BEC5C695A7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8998" y="6887629"/>
            <a:ext cx="4038602" cy="3075519"/>
          </a:xfrm>
          <a:prstGeom prst="rect">
            <a:avLst/>
          </a:prstGeom>
        </p:spPr>
      </p:pic>
      <p:pic>
        <p:nvPicPr>
          <p:cNvPr id="29" name="صورة 28">
            <a:extLst>
              <a:ext uri="{FF2B5EF4-FFF2-40B4-BE49-F238E27FC236}">
                <a16:creationId xmlns:a16="http://schemas.microsoft.com/office/drawing/2014/main" id="{0C535F4C-6F6B-48C0-BB6E-486AE6C595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635" y="6887629"/>
            <a:ext cx="3394361" cy="3075519"/>
          </a:xfrm>
          <a:prstGeom prst="rect">
            <a:avLst/>
          </a:prstGeom>
        </p:spPr>
      </p:pic>
    </p:spTree>
    <p:extLst>
      <p:ext uri="{BB962C8B-B14F-4D97-AF65-F5344CB8AC3E}">
        <p14:creationId xmlns:p14="http://schemas.microsoft.com/office/powerpoint/2010/main" val="476214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pic>
        <p:nvPicPr>
          <p:cNvPr id="11" name="صورة 10">
            <a:extLst>
              <a:ext uri="{FF2B5EF4-FFF2-40B4-BE49-F238E27FC236}">
                <a16:creationId xmlns:a16="http://schemas.microsoft.com/office/drawing/2014/main" id="{BA0454AB-6E29-47D5-8CC8-3C5E46937B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4859" y="-399230"/>
            <a:ext cx="12403140" cy="6172200"/>
          </a:xfrm>
          <a:prstGeom prst="rect">
            <a:avLst/>
          </a:prstGeom>
        </p:spPr>
      </p:pic>
      <p:sp>
        <p:nvSpPr>
          <p:cNvPr id="15" name="مربع نص 14">
            <a:extLst>
              <a:ext uri="{FF2B5EF4-FFF2-40B4-BE49-F238E27FC236}">
                <a16:creationId xmlns:a16="http://schemas.microsoft.com/office/drawing/2014/main" id="{2C582D30-8402-4930-9698-82879968A09B}"/>
              </a:ext>
            </a:extLst>
          </p:cNvPr>
          <p:cNvSpPr txBox="1"/>
          <p:nvPr/>
        </p:nvSpPr>
        <p:spPr>
          <a:xfrm>
            <a:off x="0" y="5772970"/>
            <a:ext cx="18287999" cy="4216539"/>
          </a:xfrm>
          <a:prstGeom prst="rect">
            <a:avLst/>
          </a:prstGeom>
          <a:solidFill>
            <a:schemeClr val="accent3">
              <a:lumMod val="60000"/>
              <a:lumOff val="40000"/>
            </a:schemeClr>
          </a:solidFill>
        </p:spPr>
        <p:txBody>
          <a:bodyPr wrap="square">
            <a:spAutoFit/>
          </a:bodyPr>
          <a:lstStyle/>
          <a:p>
            <a:pPr algn="r"/>
            <a:r>
              <a:rPr lang="ar-IQ" sz="3600" dirty="0">
                <a:cs typeface="PT Bold Heading" panose="02010400000000000000" pitchFamily="2" charset="-78"/>
              </a:rPr>
              <a:t>مثال لكرة القدم </a:t>
            </a:r>
          </a:p>
          <a:p>
            <a:pPr algn="r"/>
            <a:r>
              <a:rPr lang="ar-IQ" sz="4000" dirty="0">
                <a:solidFill>
                  <a:srgbClr val="FF0000"/>
                </a:solidFill>
                <a:cs typeface="PT Bold Heading" panose="02010400000000000000" pitchFamily="2" charset="-78"/>
              </a:rPr>
              <a:t>السرعة: سرعة اللاعب في الجري بالكرة أو بدونها </a:t>
            </a:r>
            <a:r>
              <a:rPr lang="ar-IQ" sz="4000" dirty="0">
                <a:cs typeface="PT Bold Heading" panose="02010400000000000000" pitchFamily="2" charset="-78"/>
              </a:rPr>
              <a:t>.</a:t>
            </a:r>
          </a:p>
          <a:p>
            <a:pPr algn="r"/>
            <a:r>
              <a:rPr lang="ar-IQ" sz="4400" dirty="0">
                <a:solidFill>
                  <a:srgbClr val="0070C0"/>
                </a:solidFill>
                <a:cs typeface="PT Bold Heading" panose="02010400000000000000" pitchFamily="2" charset="-78"/>
              </a:rPr>
              <a:t>الدقة : دقة التمريرات أو التسديد على المرمى.</a:t>
            </a:r>
            <a:r>
              <a:rPr lang="ar-IQ" sz="3600" dirty="0">
                <a:solidFill>
                  <a:srgbClr val="00B050"/>
                </a:solidFill>
                <a:cs typeface="PT Bold Heading" panose="02010400000000000000" pitchFamily="2" charset="-78"/>
              </a:rPr>
              <a:t> </a:t>
            </a:r>
          </a:p>
          <a:p>
            <a:pPr algn="r"/>
            <a:r>
              <a:rPr lang="ar-IQ" sz="4000" b="1" dirty="0">
                <a:solidFill>
                  <a:srgbClr val="FF0000"/>
                </a:solidFill>
                <a:cs typeface="PT Bold Heading" panose="02010400000000000000" pitchFamily="2" charset="-78"/>
              </a:rPr>
              <a:t>الشكل: الأسلوب الصحيح في تنفيذ المهارات مثل المراوغة أو التمرير.</a:t>
            </a:r>
          </a:p>
          <a:p>
            <a:pPr algn="r"/>
            <a:r>
              <a:rPr lang="ar-IQ" sz="3600" dirty="0">
                <a:cs typeface="PT Bold Heading" panose="02010400000000000000" pitchFamily="2" charset="-78"/>
              </a:rPr>
              <a:t>التكيف: القدرة على تعديل أسلوب اللعب وفقاً لظروف المباراة</a:t>
            </a:r>
          </a:p>
          <a:p>
            <a:pPr algn="r"/>
            <a:r>
              <a:rPr lang="ar-IQ" sz="3600" dirty="0">
                <a:cs typeface="PT Bold Heading" panose="02010400000000000000" pitchFamily="2" charset="-78"/>
              </a:rPr>
              <a:t> </a:t>
            </a:r>
            <a:r>
              <a:rPr lang="ar-IQ" sz="3600" dirty="0">
                <a:solidFill>
                  <a:srgbClr val="FF0000"/>
                </a:solidFill>
                <a:cs typeface="PT Bold Heading" panose="02010400000000000000" pitchFamily="2" charset="-78"/>
              </a:rPr>
              <a:t>(مثل تغيير التمرير عند الضغط الدفاعي). مثال </a:t>
            </a:r>
            <a:r>
              <a:rPr lang="ar-IQ" sz="3600" dirty="0" err="1">
                <a:solidFill>
                  <a:srgbClr val="FF0000"/>
                </a:solidFill>
                <a:cs typeface="PT Bold Heading" panose="02010400000000000000" pitchFamily="2" charset="-78"/>
              </a:rPr>
              <a:t>عملي:لاعب</a:t>
            </a:r>
            <a:r>
              <a:rPr lang="ar-IQ" sz="3600" dirty="0">
                <a:solidFill>
                  <a:srgbClr val="FF0000"/>
                </a:solidFill>
                <a:cs typeface="PT Bold Heading" panose="02010400000000000000" pitchFamily="2" charset="-78"/>
              </a:rPr>
              <a:t> سريع (9/10) لكنه غير دقيق في التمرير (5/10) وشكله الفني متوسط (6/10) لكنه قادر على التكيف مع اللعب (8/10).إذن: المهارة = 9 × 5 × 6 × 8 = 2160</a:t>
            </a:r>
          </a:p>
        </p:txBody>
      </p:sp>
      <p:pic>
        <p:nvPicPr>
          <p:cNvPr id="16" name="صورة 15">
            <a:extLst>
              <a:ext uri="{FF2B5EF4-FFF2-40B4-BE49-F238E27FC236}">
                <a16:creationId xmlns:a16="http://schemas.microsoft.com/office/drawing/2014/main" id="{04B8F31B-4FC0-41F9-B808-059F791A18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4301"/>
            <a:ext cx="5884859" cy="5884399"/>
          </a:xfrm>
          <a:prstGeom prst="rect">
            <a:avLst/>
          </a:prstGeom>
        </p:spPr>
      </p:pic>
    </p:spTree>
    <p:extLst>
      <p:ext uri="{BB962C8B-B14F-4D97-AF65-F5344CB8AC3E}">
        <p14:creationId xmlns:p14="http://schemas.microsoft.com/office/powerpoint/2010/main" val="4203472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4" name="مربع نص 13">
            <a:extLst>
              <a:ext uri="{FF2B5EF4-FFF2-40B4-BE49-F238E27FC236}">
                <a16:creationId xmlns:a16="http://schemas.microsoft.com/office/drawing/2014/main" id="{91CC80D6-C6F9-4762-A427-FD8086B251C0}"/>
              </a:ext>
            </a:extLst>
          </p:cNvPr>
          <p:cNvSpPr txBox="1"/>
          <p:nvPr/>
        </p:nvSpPr>
        <p:spPr>
          <a:xfrm>
            <a:off x="2507475" y="158063"/>
            <a:ext cx="14630399" cy="1015663"/>
          </a:xfrm>
          <a:prstGeom prst="rect">
            <a:avLst/>
          </a:prstGeom>
          <a:noFill/>
        </p:spPr>
        <p:txBody>
          <a:bodyPr wrap="square">
            <a:spAutoFit/>
          </a:bodyPr>
          <a:lstStyle/>
          <a:p>
            <a:pPr algn="ctr"/>
            <a:r>
              <a:rPr lang="ar-IQ" sz="6000" b="1" u="sng" dirty="0">
                <a:solidFill>
                  <a:srgbClr val="FF0000"/>
                </a:solidFill>
                <a:latin typeface="Calibri"/>
                <a:cs typeface="PT Bold Heading" panose="02010400000000000000" pitchFamily="2" charset="-78"/>
              </a:rPr>
              <a:t>تصنيف ا</a:t>
            </a:r>
            <a:r>
              <a:rPr kumimoji="0" lang="ar-IQ" sz="6000" b="1" i="0" u="sng" strike="noStrike" kern="1200" cap="none" spc="0" normalizeH="0" baseline="0" noProof="0" dirty="0">
                <a:ln>
                  <a:noFill/>
                </a:ln>
                <a:solidFill>
                  <a:srgbClr val="FF0000"/>
                </a:solidFill>
                <a:effectLst/>
                <a:uLnTx/>
                <a:uFillTx/>
                <a:latin typeface="Calibri"/>
                <a:cs typeface="PT Bold Heading" panose="02010400000000000000" pitchFamily="2" charset="-78"/>
              </a:rPr>
              <a:t>لمهارات الحركية</a:t>
            </a:r>
            <a:endParaRPr lang="ar-IQ" sz="6000" dirty="0">
              <a:solidFill>
                <a:srgbClr val="FF0000"/>
              </a:solidFill>
            </a:endParaRPr>
          </a:p>
        </p:txBody>
      </p:sp>
      <p:sp>
        <p:nvSpPr>
          <p:cNvPr id="15" name="مربع نص 14">
            <a:extLst>
              <a:ext uri="{FF2B5EF4-FFF2-40B4-BE49-F238E27FC236}">
                <a16:creationId xmlns:a16="http://schemas.microsoft.com/office/drawing/2014/main" id="{271E4EAB-FF5D-435B-BF89-1AA3E6C46F26}"/>
              </a:ext>
            </a:extLst>
          </p:cNvPr>
          <p:cNvSpPr txBox="1"/>
          <p:nvPr/>
        </p:nvSpPr>
        <p:spPr>
          <a:xfrm>
            <a:off x="0" y="1181100"/>
            <a:ext cx="18287999" cy="6964214"/>
          </a:xfrm>
          <a:prstGeom prst="rect">
            <a:avLst/>
          </a:prstGeom>
          <a:noFill/>
          <a:ln>
            <a:solidFill>
              <a:srgbClr val="FF0000"/>
            </a:solidFill>
          </a:ln>
        </p:spPr>
        <p:txBody>
          <a:bodyPr wrap="square">
            <a:spAutoFit/>
          </a:bodyPr>
          <a:lstStyle/>
          <a:p>
            <a:pPr algn="ctr" rtl="1">
              <a:lnSpc>
                <a:spcPct val="115000"/>
              </a:lnSpc>
              <a:spcAft>
                <a:spcPts val="1000"/>
              </a:spcAft>
            </a:pPr>
            <a:r>
              <a:rPr lang="ar-IQ" sz="3600" dirty="0">
                <a:effectLst/>
                <a:latin typeface="Calibri" panose="020F0502020204030204" pitchFamily="34" charset="0"/>
                <a:ea typeface="Calibri" panose="020F0502020204030204" pitchFamily="34" charset="0"/>
                <a:cs typeface="PT Bold Heading" panose="02010400000000000000" pitchFamily="2" charset="-78"/>
              </a:rPr>
              <a:t>يمكن أن تصنّف المهارات الحركية إلى أصناف وذلك تبعًا لطبيعة المهارة أو حجم</a:t>
            </a:r>
            <a:r>
              <a:rPr lang="ar-IQ" sz="2800" dirty="0">
                <a:latin typeface="Calibri" panose="020F0502020204030204" pitchFamily="34" charset="0"/>
                <a:ea typeface="Calibri" panose="020F0502020204030204" pitchFamily="34" charset="0"/>
                <a:cs typeface="PT Bold Heading" panose="02010400000000000000" pitchFamily="2" charset="-78"/>
              </a:rPr>
              <a:t> </a:t>
            </a:r>
            <a:r>
              <a:rPr lang="ar-IQ" sz="3600" dirty="0">
                <a:effectLst/>
                <a:latin typeface="Calibri" panose="020F0502020204030204" pitchFamily="34" charset="0"/>
                <a:ea typeface="Calibri" panose="020F0502020204030204" pitchFamily="34" charset="0"/>
                <a:cs typeface="PT Bold Heading" panose="02010400000000000000" pitchFamily="2" charset="-78"/>
              </a:rPr>
              <a:t>العضلات المشتركة أو عوامل أخرى، وقد صُنّفت من قبل المختصّين في التعلّم الحركي إلى أشكال كثيرة ولكنَّ أغلبها تتفق بما يأتي:</a:t>
            </a:r>
            <a:endParaRPr lang="ar-IQ" sz="3600" b="1" dirty="0">
              <a:latin typeface="Calibri" panose="020F0502020204030204" pitchFamily="34" charset="0"/>
              <a:ea typeface="Calibri" panose="020F0502020204030204" pitchFamily="34" charset="0"/>
              <a:cs typeface="PT Bold Heading" panose="02010400000000000000" pitchFamily="2" charset="-78"/>
            </a:endParaRPr>
          </a:p>
          <a:p>
            <a:pPr algn="just" rtl="1">
              <a:lnSpc>
                <a:spcPct val="115000"/>
              </a:lnSpc>
              <a:spcAft>
                <a:spcPts val="1000"/>
              </a:spcAft>
            </a:pPr>
            <a:endParaRPr lang="ar-IQ" sz="2800" b="1" dirty="0">
              <a:effectLst/>
              <a:latin typeface="Calibri" panose="020F0502020204030204" pitchFamily="34" charset="0"/>
              <a:ea typeface="Calibri" panose="020F0502020204030204" pitchFamily="34" charset="0"/>
              <a:cs typeface="PT Bold Heading" panose="02010400000000000000" pitchFamily="2" charset="-78"/>
            </a:endParaRPr>
          </a:p>
          <a:p>
            <a:pPr algn="just" rtl="1">
              <a:lnSpc>
                <a:spcPct val="115000"/>
              </a:lnSpc>
              <a:spcAft>
                <a:spcPts val="1000"/>
              </a:spcAft>
            </a:pPr>
            <a:endParaRPr lang="ar-IQ" sz="2800" b="1" dirty="0">
              <a:latin typeface="Calibri" panose="020F0502020204030204" pitchFamily="34" charset="0"/>
              <a:ea typeface="Calibri" panose="020F0502020204030204" pitchFamily="34" charset="0"/>
              <a:cs typeface="PT Bold Heading" panose="02010400000000000000" pitchFamily="2" charset="-78"/>
            </a:endParaRPr>
          </a:p>
          <a:p>
            <a:pPr algn="just" rtl="1">
              <a:lnSpc>
                <a:spcPct val="115000"/>
              </a:lnSpc>
              <a:spcAft>
                <a:spcPts val="1000"/>
              </a:spcAft>
            </a:pPr>
            <a:endParaRPr lang="ar-IQ" sz="2800" b="1" dirty="0">
              <a:effectLst/>
              <a:latin typeface="Calibri" panose="020F0502020204030204" pitchFamily="34" charset="0"/>
              <a:ea typeface="Calibri" panose="020F0502020204030204" pitchFamily="34" charset="0"/>
              <a:cs typeface="PT Bold Heading" panose="02010400000000000000" pitchFamily="2" charset="-78"/>
            </a:endParaRPr>
          </a:p>
          <a:p>
            <a:pPr algn="just" rtl="1">
              <a:lnSpc>
                <a:spcPct val="115000"/>
              </a:lnSpc>
              <a:spcAft>
                <a:spcPts val="1000"/>
              </a:spcAft>
            </a:pPr>
            <a:endParaRPr lang="ar-IQ" sz="2800" b="1" dirty="0">
              <a:latin typeface="Calibri" panose="020F0502020204030204" pitchFamily="34" charset="0"/>
              <a:ea typeface="Calibri" panose="020F0502020204030204" pitchFamily="34" charset="0"/>
              <a:cs typeface="PT Bold Heading" panose="02010400000000000000" pitchFamily="2" charset="-78"/>
            </a:endParaRPr>
          </a:p>
          <a:p>
            <a:pPr algn="just" rtl="1">
              <a:lnSpc>
                <a:spcPct val="115000"/>
              </a:lnSpc>
              <a:spcAft>
                <a:spcPts val="1000"/>
              </a:spcAft>
            </a:pPr>
            <a:endParaRPr lang="ar-IQ" sz="2800" b="1" dirty="0">
              <a:effectLst/>
              <a:latin typeface="Calibri" panose="020F0502020204030204" pitchFamily="34" charset="0"/>
              <a:ea typeface="Calibri" panose="020F0502020204030204" pitchFamily="34" charset="0"/>
              <a:cs typeface="PT Bold Heading" panose="02010400000000000000" pitchFamily="2" charset="-78"/>
            </a:endParaRPr>
          </a:p>
          <a:p>
            <a:pPr algn="just" rtl="1">
              <a:lnSpc>
                <a:spcPct val="115000"/>
              </a:lnSpc>
              <a:spcAft>
                <a:spcPts val="1000"/>
              </a:spcAft>
            </a:pPr>
            <a:endParaRPr lang="ar-IQ" sz="2800" b="1" dirty="0">
              <a:latin typeface="Calibri" panose="020F0502020204030204" pitchFamily="34" charset="0"/>
              <a:ea typeface="Calibri" panose="020F0502020204030204" pitchFamily="34" charset="0"/>
              <a:cs typeface="PT Bold Heading" panose="02010400000000000000" pitchFamily="2" charset="-78"/>
            </a:endParaRPr>
          </a:p>
          <a:p>
            <a:pPr algn="just" rtl="1">
              <a:lnSpc>
                <a:spcPct val="115000"/>
              </a:lnSpc>
              <a:spcAft>
                <a:spcPts val="1000"/>
              </a:spcAft>
            </a:pPr>
            <a:endParaRPr lang="ar-IQ" sz="2800" b="1" dirty="0">
              <a:effectLst/>
              <a:latin typeface="Calibri" panose="020F0502020204030204" pitchFamily="34" charset="0"/>
              <a:ea typeface="Calibri" panose="020F0502020204030204" pitchFamily="34" charset="0"/>
              <a:cs typeface="PT Bold Heading" panose="02010400000000000000" pitchFamily="2" charset="-78"/>
            </a:endParaRPr>
          </a:p>
          <a:p>
            <a:pPr algn="just" rtl="1">
              <a:lnSpc>
                <a:spcPct val="115000"/>
              </a:lnSpc>
              <a:spcAft>
                <a:spcPts val="1000"/>
              </a:spcAft>
            </a:pPr>
            <a:endParaRPr lang="ar-IQ" sz="2800" b="1" dirty="0">
              <a:latin typeface="Calibri" panose="020F0502020204030204" pitchFamily="34" charset="0"/>
              <a:ea typeface="Calibri" panose="020F0502020204030204" pitchFamily="34" charset="0"/>
              <a:cs typeface="PT Bold Heading" panose="02010400000000000000" pitchFamily="2" charset="-78"/>
            </a:endParaRPr>
          </a:p>
          <a:p>
            <a:pPr algn="just" rtl="1">
              <a:lnSpc>
                <a:spcPct val="115000"/>
              </a:lnSpc>
              <a:spcAft>
                <a:spcPts val="1000"/>
              </a:spcAft>
            </a:pPr>
            <a:endParaRPr lang="ar-IQ" sz="2800" b="1" dirty="0">
              <a:effectLst/>
              <a:latin typeface="Calibri" panose="020F0502020204030204" pitchFamily="34" charset="0"/>
              <a:ea typeface="Calibri" panose="020F0502020204030204" pitchFamily="34" charset="0"/>
              <a:cs typeface="PT Bold Heading" panose="02010400000000000000" pitchFamily="2" charset="-78"/>
            </a:endParaRPr>
          </a:p>
        </p:txBody>
      </p:sp>
      <p:graphicFrame>
        <p:nvGraphicFramePr>
          <p:cNvPr id="10" name="رسم تخطيطي 9">
            <a:extLst>
              <a:ext uri="{FF2B5EF4-FFF2-40B4-BE49-F238E27FC236}">
                <a16:creationId xmlns:a16="http://schemas.microsoft.com/office/drawing/2014/main" id="{8E708B62-9684-45C8-9074-6E9B0CB11657}"/>
              </a:ext>
            </a:extLst>
          </p:cNvPr>
          <p:cNvGraphicFramePr/>
          <p:nvPr>
            <p:extLst>
              <p:ext uri="{D42A27DB-BD31-4B8C-83A1-F6EECF244321}">
                <p14:modId xmlns:p14="http://schemas.microsoft.com/office/powerpoint/2010/main" val="1550515244"/>
              </p:ext>
            </p:extLst>
          </p:nvPr>
        </p:nvGraphicFramePr>
        <p:xfrm>
          <a:off x="0" y="2933700"/>
          <a:ext cx="18287998" cy="69642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26296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2895</TotalTime>
  <Words>2308</Words>
  <Application>Microsoft Office PowerPoint</Application>
  <PresentationFormat>مخصص</PresentationFormat>
  <Paragraphs>103</Paragraphs>
  <Slides>24</Slides>
  <Notes>1</Notes>
  <HiddenSlides>0</HiddenSlides>
  <MMClips>1</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24</vt:i4>
      </vt:variant>
    </vt:vector>
  </HeadingPairs>
  <TitlesOfParts>
    <vt:vector size="33" baseType="lpstr">
      <vt:lpstr>Arial</vt:lpstr>
      <vt:lpstr>Times New Roman</vt:lpstr>
      <vt:lpstr>Calibri</vt:lpstr>
      <vt:lpstr>Simplified Arabic</vt:lpstr>
      <vt:lpstr>Traditional Arabic</vt:lpstr>
      <vt:lpstr>Gill Sans MT</vt:lpstr>
      <vt:lpstr>Poppins Bold</vt:lpstr>
      <vt:lpstr>Arabic Typesetting</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Orange Modern Professional Enterprise Resource Planning Presentation</dc:title>
  <dc:creator>Lenovo</dc:creator>
  <cp:lastModifiedBy>Maher</cp:lastModifiedBy>
  <cp:revision>142</cp:revision>
  <cp:lastPrinted>2024-07-06T11:47:09Z</cp:lastPrinted>
  <dcterms:created xsi:type="dcterms:W3CDTF">2006-08-16T00:00:00Z</dcterms:created>
  <dcterms:modified xsi:type="dcterms:W3CDTF">2025-03-04T12:08:36Z</dcterms:modified>
  <dc:identifier>DAGJc8CwBgc</dc:identifier>
</cp:coreProperties>
</file>